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5" Type="http://schemas.openxmlformats.org/officeDocument/2006/relationships/custom-properties" Target="docProps/custom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00"/>
  </p:notesMasterIdLst>
  <p:sldIdLst>
    <p:sldId id="355" r:id="rId2"/>
    <p:sldId id="554" r:id="rId3"/>
    <p:sldId id="557" r:id="rId4"/>
    <p:sldId id="558" r:id="rId5"/>
    <p:sldId id="555" r:id="rId6"/>
    <p:sldId id="408" r:id="rId7"/>
    <p:sldId id="409" r:id="rId8"/>
    <p:sldId id="556" r:id="rId9"/>
    <p:sldId id="456" r:id="rId10"/>
    <p:sldId id="460" r:id="rId11"/>
    <p:sldId id="461" r:id="rId12"/>
    <p:sldId id="457" r:id="rId13"/>
    <p:sldId id="458" r:id="rId14"/>
    <p:sldId id="459" r:id="rId15"/>
    <p:sldId id="462" r:id="rId16"/>
    <p:sldId id="463" r:id="rId17"/>
    <p:sldId id="466" r:id="rId18"/>
    <p:sldId id="467" r:id="rId19"/>
    <p:sldId id="469" r:id="rId20"/>
    <p:sldId id="305" r:id="rId21"/>
    <p:sldId id="472" r:id="rId22"/>
    <p:sldId id="470" r:id="rId23"/>
    <p:sldId id="471" r:id="rId24"/>
    <p:sldId id="559" r:id="rId25"/>
    <p:sldId id="560" r:id="rId26"/>
    <p:sldId id="561" r:id="rId27"/>
    <p:sldId id="562" r:id="rId28"/>
    <p:sldId id="475" r:id="rId29"/>
    <p:sldId id="511" r:id="rId30"/>
    <p:sldId id="474" r:id="rId31"/>
    <p:sldId id="491" r:id="rId32"/>
    <p:sldId id="573" r:id="rId33"/>
    <p:sldId id="310" r:id="rId34"/>
    <p:sldId id="515" r:id="rId35"/>
    <p:sldId id="323" r:id="rId36"/>
    <p:sldId id="324" r:id="rId37"/>
    <p:sldId id="325" r:id="rId38"/>
    <p:sldId id="575" r:id="rId39"/>
    <p:sldId id="576" r:id="rId40"/>
    <p:sldId id="577" r:id="rId41"/>
    <p:sldId id="578" r:id="rId42"/>
    <p:sldId id="516" r:id="rId43"/>
    <p:sldId id="579" r:id="rId44"/>
    <p:sldId id="502" r:id="rId45"/>
    <p:sldId id="503" r:id="rId46"/>
    <p:sldId id="518" r:id="rId47"/>
    <p:sldId id="517" r:id="rId48"/>
    <p:sldId id="519" r:id="rId49"/>
    <p:sldId id="520" r:id="rId50"/>
    <p:sldId id="583" r:id="rId51"/>
    <p:sldId id="584" r:id="rId52"/>
    <p:sldId id="581" r:id="rId53"/>
    <p:sldId id="585" r:id="rId54"/>
    <p:sldId id="580" r:id="rId55"/>
    <p:sldId id="586" r:id="rId56"/>
    <p:sldId id="521" r:id="rId57"/>
    <p:sldId id="587" r:id="rId58"/>
    <p:sldId id="588" r:id="rId59"/>
    <p:sldId id="496" r:id="rId60"/>
    <p:sldId id="546" r:id="rId61"/>
    <p:sldId id="531" r:id="rId62"/>
    <p:sldId id="549" r:id="rId63"/>
    <p:sldId id="564" r:id="rId64"/>
    <p:sldId id="547" r:id="rId65"/>
    <p:sldId id="548" r:id="rId66"/>
    <p:sldId id="522" r:id="rId67"/>
    <p:sldId id="524" r:id="rId68"/>
    <p:sldId id="527" r:id="rId69"/>
    <p:sldId id="526" r:id="rId70"/>
    <p:sldId id="525" r:id="rId71"/>
    <p:sldId id="523" r:id="rId72"/>
    <p:sldId id="528" r:id="rId73"/>
    <p:sldId id="529" r:id="rId74"/>
    <p:sldId id="552" r:id="rId75"/>
    <p:sldId id="536" r:id="rId76"/>
    <p:sldId id="382" r:id="rId77"/>
    <p:sldId id="537" r:id="rId78"/>
    <p:sldId id="538" r:id="rId79"/>
    <p:sldId id="563" r:id="rId80"/>
    <p:sldId id="539" r:id="rId81"/>
    <p:sldId id="372" r:id="rId82"/>
    <p:sldId id="373" r:id="rId83"/>
    <p:sldId id="508" r:id="rId84"/>
    <p:sldId id="509" r:id="rId85"/>
    <p:sldId id="542" r:id="rId86"/>
    <p:sldId id="540" r:id="rId87"/>
    <p:sldId id="541" r:id="rId88"/>
    <p:sldId id="544" r:id="rId89"/>
    <p:sldId id="545" r:id="rId90"/>
    <p:sldId id="565" r:id="rId91"/>
    <p:sldId id="566" r:id="rId92"/>
    <p:sldId id="570" r:id="rId93"/>
    <p:sldId id="569" r:id="rId94"/>
    <p:sldId id="568" r:id="rId95"/>
    <p:sldId id="567" r:id="rId96"/>
    <p:sldId id="571" r:id="rId97"/>
    <p:sldId id="572" r:id="rId98"/>
    <p:sldId id="543" r:id="rId99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585" autoAdjust="0"/>
    <p:restoredTop sz="75655" autoAdjust="0"/>
  </p:normalViewPr>
  <p:slideViewPr>
    <p:cSldViewPr snapToGrid="0" snapToObjects="1">
      <p:cViewPr varScale="1">
        <p:scale>
          <a:sx n="70" d="100"/>
          <a:sy n="70" d="100"/>
        </p:scale>
        <p:origin x="-2192" y="-104"/>
      </p:cViewPr>
      <p:guideLst>
        <p:guide orient="horz" pos="2170"/>
        <p:guide pos="2906"/>
      </p:guideLst>
    </p:cSldViewPr>
  </p:slideViewPr>
  <p:outlineViewPr>
    <p:cViewPr>
      <p:scale>
        <a:sx n="33" d="100"/>
        <a:sy n="33" d="100"/>
      </p:scale>
      <p:origin x="0" y="16328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01" Type="http://schemas.openxmlformats.org/officeDocument/2006/relationships/printerSettings" Target="printerSettings/printerSettings1.bin"/><Relationship Id="rId102" Type="http://schemas.openxmlformats.org/officeDocument/2006/relationships/presProps" Target="presProps.xml"/><Relationship Id="rId103" Type="http://schemas.openxmlformats.org/officeDocument/2006/relationships/viewProps" Target="viewProps.xml"/><Relationship Id="rId104" Type="http://schemas.openxmlformats.org/officeDocument/2006/relationships/theme" Target="theme/theme1.xml"/><Relationship Id="rId10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slide" Target="slides/slide77.xml"/><Relationship Id="rId79" Type="http://schemas.openxmlformats.org/officeDocument/2006/relationships/slide" Target="slides/slide78.xml"/><Relationship Id="rId90" Type="http://schemas.openxmlformats.org/officeDocument/2006/relationships/slide" Target="slides/slide89.xml"/><Relationship Id="rId91" Type="http://schemas.openxmlformats.org/officeDocument/2006/relationships/slide" Target="slides/slide90.xml"/><Relationship Id="rId92" Type="http://schemas.openxmlformats.org/officeDocument/2006/relationships/slide" Target="slides/slide91.xml"/><Relationship Id="rId93" Type="http://schemas.openxmlformats.org/officeDocument/2006/relationships/slide" Target="slides/slide92.xml"/><Relationship Id="rId94" Type="http://schemas.openxmlformats.org/officeDocument/2006/relationships/slide" Target="slides/slide93.xml"/><Relationship Id="rId95" Type="http://schemas.openxmlformats.org/officeDocument/2006/relationships/slide" Target="slides/slide94.xml"/><Relationship Id="rId96" Type="http://schemas.openxmlformats.org/officeDocument/2006/relationships/slide" Target="slides/slide95.xml"/><Relationship Id="rId97" Type="http://schemas.openxmlformats.org/officeDocument/2006/relationships/slide" Target="slides/slide96.xml"/><Relationship Id="rId98" Type="http://schemas.openxmlformats.org/officeDocument/2006/relationships/slide" Target="slides/slide97.xml"/><Relationship Id="rId99" Type="http://schemas.openxmlformats.org/officeDocument/2006/relationships/slide" Target="slides/slide9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100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1" Type="http://schemas.openxmlformats.org/officeDocument/2006/relationships/slide" Target="slides/slide80.xml"/><Relationship Id="rId82" Type="http://schemas.openxmlformats.org/officeDocument/2006/relationships/slide" Target="slides/slide81.xml"/><Relationship Id="rId83" Type="http://schemas.openxmlformats.org/officeDocument/2006/relationships/slide" Target="slides/slide82.xml"/><Relationship Id="rId84" Type="http://schemas.openxmlformats.org/officeDocument/2006/relationships/slide" Target="slides/slide83.xml"/><Relationship Id="rId85" Type="http://schemas.openxmlformats.org/officeDocument/2006/relationships/slide" Target="slides/slide84.xml"/><Relationship Id="rId86" Type="http://schemas.openxmlformats.org/officeDocument/2006/relationships/slide" Target="slides/slide85.xml"/><Relationship Id="rId87" Type="http://schemas.openxmlformats.org/officeDocument/2006/relationships/slide" Target="slides/slide86.xml"/><Relationship Id="rId88" Type="http://schemas.openxmlformats.org/officeDocument/2006/relationships/slide" Target="slides/slide87.xml"/><Relationship Id="rId89" Type="http://schemas.openxmlformats.org/officeDocument/2006/relationships/slide" Target="slides/slide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0DA353-D186-4C4B-8AE1-35443BDB2F9F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8C16476-199F-164B-9A56-0BCBED336B7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59667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5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8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9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3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4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4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8.xml"/></Relationships>
</file>

<file path=ppt/notesSlides/_rels/notesSlide4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4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0.xml"/></Relationships>
</file>

<file path=ppt/notesSlides/_rels/notesSlide4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1.xml"/></Relationships>
</file>

<file path=ppt/notesSlides/_rels/notesSlide4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4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3.xml"/></Relationships>
</file>

<file path=ppt/notesSlides/_rels/notesSlide4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4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4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4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5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8.xml"/></Relationships>
</file>

<file path=ppt/notesSlides/_rels/notesSlide5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5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0.xml"/></Relationships>
</file>

<file path=ppt/notesSlides/_rels/notesSlide5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1.xml"/></Relationships>
</file>

<file path=ppt/notesSlides/_rels/notesSlide5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2.xml"/></Relationships>
</file>

<file path=ppt/notesSlides/_rels/notesSlide5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3.xml"/></Relationships>
</file>

<file path=ppt/notesSlides/_rels/notesSlide5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7.xml"/></Relationships>
</file>

<file path=ppt/notesSlides/_rels/notesSlide5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8.xml"/></Relationships>
</file>

<file path=ppt/notesSlides/_rels/notesSlide5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9.xml"/></Relationships>
</file>

<file path=ppt/notesSlides/_rels/notesSlide5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0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6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1.xml"/></Relationships>
</file>

<file path=ppt/notesSlides/_rels/notesSlide6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2.xml"/></Relationships>
</file>

<file path=ppt/notesSlides/_rels/notesSlide6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3.xml"/></Relationships>
</file>

<file path=ppt/notesSlides/_rels/notesSlide6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4.xml"/></Relationships>
</file>

<file path=ppt/notesSlides/_rels/notesSlide6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5.xml"/></Relationships>
</file>

<file path=ppt/notesSlides/_rels/notesSlide6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6.xml"/></Relationships>
</file>

<file path=ppt/notesSlides/_rels/notesSlide6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7.xml"/></Relationships>
</file>

<file path=ppt/notesSlides/_rels/notesSlide6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8.xml"/></Relationships>
</file>

<file path=ppt/notesSlides/_rels/notesSlide6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9.xml"/></Relationships>
</file>

<file path=ppt/notesSlides/_rels/notesSlide6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1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7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2.xml"/></Relationships>
</file>

<file path=ppt/notesSlides/_rels/notesSlide7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3.xml"/></Relationships>
</file>

<file path=ppt/notesSlides/_rels/notesSlide7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4.xml"/></Relationships>
</file>

<file path=ppt/notesSlides/_rels/notesSlide7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5.xml"/></Relationships>
</file>

<file path=ppt/notesSlides/_rels/notesSlide7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6.xml"/></Relationships>
</file>

<file path=ppt/notesSlides/_rels/notesSlide7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右边是目标</a:t>
            </a:r>
            <a:endParaRPr lang="en-US" altLang="zh-CN" dirty="0" smtClean="0"/>
          </a:p>
          <a:p>
            <a:endParaRPr lang="en-US" dirty="0" smtClean="0"/>
          </a:p>
          <a:p>
            <a:r>
              <a:rPr lang="zh-CN" altLang="en-US" dirty="0" smtClean="0"/>
              <a:t>左边是实现手段</a:t>
            </a:r>
            <a:endParaRPr lang="en-US" altLang="zh-CN" dirty="0" smtClean="0"/>
          </a:p>
          <a:p>
            <a:r>
              <a:rPr lang="zh-CN" altLang="en-US" dirty="0" smtClean="0"/>
              <a:t>拆包</a:t>
            </a:r>
            <a:r>
              <a:rPr lang="en-US" altLang="zh-CN" dirty="0" smtClean="0"/>
              <a:t>, </a:t>
            </a:r>
            <a:r>
              <a:rPr lang="en-US" altLang="zh-CN" dirty="0" err="1" smtClean="0"/>
              <a:t>require.ensure</a:t>
            </a:r>
            <a:r>
              <a:rPr lang="en-US" altLang="zh-CN" dirty="0" smtClean="0"/>
              <a:t>/require -&gt; </a:t>
            </a:r>
            <a:r>
              <a:rPr lang="zh-CN" altLang="en-US" dirty="0" smtClean="0"/>
              <a:t>按需加载</a:t>
            </a:r>
            <a:r>
              <a:rPr lang="en-US" altLang="zh-CN" dirty="0" smtClean="0"/>
              <a:t>; </a:t>
            </a:r>
            <a:r>
              <a:rPr lang="zh-CN" altLang="en-US" dirty="0" smtClean="0"/>
              <a:t>大型项目一搬都需要拆包，</a:t>
            </a:r>
            <a:r>
              <a:rPr lang="en-US" altLang="zh-CN" dirty="0" smtClean="0"/>
              <a:t>SPA</a:t>
            </a:r>
          </a:p>
          <a:p>
            <a:r>
              <a:rPr lang="en-US" dirty="0" smtClean="0"/>
              <a:t>Plugin</a:t>
            </a:r>
            <a:r>
              <a:rPr lang="zh-CN" altLang="en-US" dirty="0" smtClean="0"/>
              <a:t>，</a:t>
            </a:r>
            <a:r>
              <a:rPr lang="en-US" altLang="zh-CN" dirty="0" err="1" smtClean="0"/>
              <a:t>commonchunkplugin</a:t>
            </a:r>
            <a:r>
              <a:rPr lang="zh-CN" altLang="en-US" dirty="0" smtClean="0"/>
              <a:t>，算是拆包，按需加载；</a:t>
            </a:r>
            <a:r>
              <a:rPr lang="en-US" altLang="zh-CN" dirty="0" err="1" smtClean="0"/>
              <a:t>ddl</a:t>
            </a:r>
            <a:r>
              <a:rPr lang="en-US" altLang="zh-CN" baseline="0" dirty="0" err="1" smtClean="0"/>
              <a:t>plugin</a:t>
            </a:r>
            <a:r>
              <a:rPr lang="zh-CN" altLang="en-US" baseline="0" dirty="0" smtClean="0"/>
              <a:t>，适用大型项目的构建；</a:t>
            </a:r>
            <a:r>
              <a:rPr lang="en-US" altLang="zh-CN" baseline="0" dirty="0" smtClean="0"/>
              <a:t>plugin</a:t>
            </a:r>
            <a:r>
              <a:rPr lang="zh-CN" altLang="en-US" baseline="0" dirty="0" smtClean="0"/>
              <a:t>，能定制资源包，</a:t>
            </a:r>
            <a:r>
              <a:rPr lang="en-US" altLang="zh-CN" baseline="0" dirty="0" err="1" smtClean="0"/>
              <a:t>definePlugin</a:t>
            </a:r>
            <a:r>
              <a:rPr lang="zh-CN" altLang="en-US" baseline="0" dirty="0" smtClean="0"/>
              <a:t>注入变量</a:t>
            </a:r>
            <a:endParaRPr lang="en-US" altLang="zh-CN" baseline="0" dirty="0" smtClean="0"/>
          </a:p>
          <a:p>
            <a:r>
              <a:rPr lang="en-US" baseline="0" dirty="0" smtClean="0"/>
              <a:t>Loader, </a:t>
            </a:r>
            <a:r>
              <a:rPr lang="zh-CN" altLang="en-US" baseline="0" dirty="0" smtClean="0"/>
              <a:t>不同</a:t>
            </a:r>
            <a:r>
              <a:rPr lang="en-US" altLang="zh-CN" baseline="0" dirty="0" smtClean="0"/>
              <a:t>loader</a:t>
            </a:r>
            <a:r>
              <a:rPr lang="zh-CN" altLang="en-US" baseline="0" dirty="0" smtClean="0"/>
              <a:t>编译不同的资源；</a:t>
            </a:r>
            <a:r>
              <a:rPr lang="en-US" altLang="zh-CN" baseline="0" dirty="0" smtClean="0"/>
              <a:t>loader</a:t>
            </a:r>
            <a:r>
              <a:rPr lang="zh-CN" altLang="en-US" baseline="0" dirty="0" smtClean="0"/>
              <a:t>的</a:t>
            </a:r>
            <a:r>
              <a:rPr lang="en-US" altLang="zh-CN" baseline="0" dirty="0" smtClean="0"/>
              <a:t>cache</a:t>
            </a:r>
            <a:r>
              <a:rPr lang="zh-CN" altLang="en-US" baseline="0" dirty="0" smtClean="0"/>
              <a:t>，尤其是</a:t>
            </a:r>
            <a:r>
              <a:rPr lang="en-US" altLang="zh-CN" baseline="0" dirty="0" smtClean="0"/>
              <a:t>babel</a:t>
            </a:r>
            <a:r>
              <a:rPr lang="zh-CN" altLang="en-US" baseline="0" dirty="0" smtClean="0"/>
              <a:t>的，能加快大型项目的构建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731375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26</a:t>
            </a:fld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zh-CN" dirty="0" smtClean="0"/>
              <a:t>external</a:t>
            </a:r>
            <a:endParaRPr lang="en-US" altLang="zh-CN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Dll</a:t>
            </a:r>
            <a:r>
              <a:rPr lang="en-US" dirty="0" smtClean="0"/>
              <a:t>, </a:t>
            </a:r>
            <a:r>
              <a:rPr lang="zh-CN" altLang="en-US" dirty="0" smtClean="0"/>
              <a:t>将</a:t>
            </a:r>
            <a:r>
              <a:rPr lang="en-US" altLang="zh-CN" dirty="0" smtClean="0"/>
              <a:t>spinner</a:t>
            </a:r>
            <a:r>
              <a:rPr lang="en-US" altLang="zh-CN" baseline="0" dirty="0" smtClean="0"/>
              <a:t>, touch</a:t>
            </a:r>
            <a:r>
              <a:rPr lang="zh-CN" altLang="en-US" baseline="0" dirty="0" smtClean="0"/>
              <a:t>等预先编译好，然后就可以</a:t>
            </a:r>
            <a:r>
              <a:rPr lang="en-US" altLang="zh-CN" baseline="0" dirty="0" err="1" smtClean="0"/>
              <a:t>noparse</a:t>
            </a:r>
            <a:r>
              <a:rPr lang="zh-CN" altLang="en-US" baseline="0" dirty="0" smtClean="0"/>
              <a:t>了</a:t>
            </a:r>
            <a:r>
              <a:rPr lang="en-US" altLang="zh-CN" baseline="0" dirty="0" smtClean="0"/>
              <a:t>, </a:t>
            </a:r>
            <a:r>
              <a:rPr lang="en-US" altLang="zh-CN" baseline="0" dirty="0" err="1" smtClean="0"/>
              <a:t>prefetchPlugin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Resolve</a:t>
            </a:r>
            <a:r>
              <a:rPr lang="en-US" baseline="0" dirty="0" smtClean="0"/>
              <a:t> (alias, </a:t>
            </a:r>
            <a:r>
              <a:rPr lang="en-US" baseline="0" dirty="0" smtClean="0"/>
              <a:t>module, </a:t>
            </a:r>
            <a:r>
              <a:rPr lang="en-US" dirty="0" err="1" smtClean="0"/>
              <a:t>unsafeCache</a:t>
            </a:r>
            <a:r>
              <a:rPr lang="en-US" baseline="0" dirty="0" smtClean="0"/>
              <a:t>)</a:t>
            </a:r>
            <a:r>
              <a:rPr lang="en-US" baseline="0" dirty="0" smtClean="0"/>
              <a:t>, loader exclude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smtClean="0"/>
              <a:t>Cache (</a:t>
            </a:r>
            <a:r>
              <a:rPr lang="en-US" dirty="0" smtClean="0"/>
              <a:t>babel.)</a:t>
            </a:r>
            <a:endParaRPr lang="en-US" dirty="0" smtClean="0"/>
          </a:p>
          <a:p>
            <a:pPr marL="228600" indent="-228600">
              <a:buAutoNum type="arabicPeriod"/>
            </a:pPr>
            <a:r>
              <a:rPr lang="en-US" dirty="0" err="1" smtClean="0"/>
              <a:t>Happypack</a:t>
            </a:r>
            <a:r>
              <a:rPr lang="en-US" dirty="0" smtClean="0"/>
              <a:t>, </a:t>
            </a:r>
            <a:r>
              <a:rPr lang="en-US" dirty="0" err="1" smtClean="0"/>
              <a:t>uglify</a:t>
            </a:r>
            <a:r>
              <a:rPr lang="en-US" dirty="0" smtClean="0"/>
              <a:t>-</a:t>
            </a:r>
            <a:r>
              <a:rPr lang="en-US" dirty="0" err="1" smtClean="0"/>
              <a:t>parallal</a:t>
            </a:r>
            <a:r>
              <a:rPr lang="en-US" dirty="0" smtClean="0"/>
              <a:t>-plugin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31</a:t>
            </a:fld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sokra.github.io</a:t>
            </a:r>
            <a:r>
              <a:rPr lang="en-US" altLang="zh-CN" dirty="0" smtClean="0"/>
              <a:t>/slides/webpack#17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Module loader:</a:t>
            </a:r>
          </a:p>
          <a:p>
            <a:r>
              <a:rPr lang="en-US" altLang="zh-CN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zh-CN" alt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runtime into browser (via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&lt;script&gt;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entry point</a:t>
            </a: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dependenies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Resolve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dependencies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Load, Read, Resolve dependencies (repeated)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entry point and dependencies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odule Bundler: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Read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entry point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Parse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module system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Resolve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dependenies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Read, Parse, Resolve dependencies (repeated)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used modules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module system runtime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emit bundle file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12</a:t>
            </a:fld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dirty="0" smtClean="0"/>
              <a:t>Absolute path that contains</a:t>
            </a:r>
            <a:r>
              <a:rPr lang="en-US" altLang="zh-CN" baseline="0" dirty="0" smtClean="0"/>
              <a:t> module</a:t>
            </a:r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/>
              <a:t>If </a:t>
            </a:r>
            <a:r>
              <a:rPr lang="en-US" altLang="zh-CN" baseline="0" dirty="0" err="1" smtClean="0"/>
              <a:t>mydir</a:t>
            </a:r>
            <a:r>
              <a:rPr lang="en-US" altLang="zh-CN" baseline="0" dirty="0" smtClean="0"/>
              <a:t>, search ./</a:t>
            </a:r>
            <a:r>
              <a:rPr lang="en-US" altLang="zh-CN" baseline="0" dirty="0" err="1" smtClean="0"/>
              <a:t>mydir</a:t>
            </a:r>
            <a:r>
              <a:rPr lang="en-US" altLang="zh-CN" baseline="0" dirty="0" smtClean="0"/>
              <a:t>, ../</a:t>
            </a:r>
            <a:r>
              <a:rPr lang="en-US" altLang="zh-CN" baseline="0" dirty="0" err="1" smtClean="0"/>
              <a:t>mydir</a:t>
            </a:r>
            <a:r>
              <a:rPr lang="en-US" altLang="zh-CN" baseline="0" dirty="0" smtClean="0"/>
              <a:t>, ../../</a:t>
            </a:r>
            <a:r>
              <a:rPr lang="en-US" altLang="zh-CN" baseline="0" dirty="0" err="1" smtClean="0"/>
              <a:t>mydir</a:t>
            </a:r>
            <a:endParaRPr lang="en-US" altLang="zh-CN" baseline="0" dirty="0" smtClean="0"/>
          </a:p>
          <a:p>
            <a:pPr marL="228600" marR="0" indent="-22860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  <a:defRPr/>
            </a:pPr>
            <a:r>
              <a:rPr lang="en-US" altLang="zh-CN" baseline="0" dirty="0" smtClean="0"/>
              <a:t>Modules not found in </a:t>
            </a:r>
            <a:r>
              <a:rPr lang="en-US" altLang="zh-CN" baseline="0" dirty="0" err="1" smtClean="0"/>
              <a:t>resolve.root</a:t>
            </a:r>
            <a:r>
              <a:rPr lang="en-US" altLang="zh-CN" baseline="0" dirty="0" smtClean="0"/>
              <a:t> or </a:t>
            </a:r>
            <a:r>
              <a:rPr lang="en-US" altLang="zh-CN" baseline="0" dirty="0" err="1" smtClean="0"/>
              <a:t>resolve.modulesDirectory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http://</a:t>
            </a:r>
            <a:r>
              <a:rPr lang="en-US" altLang="zh-CN" dirty="0" err="1" smtClean="0"/>
              <a:t>sokra.github.io</a:t>
            </a:r>
            <a:r>
              <a:rPr lang="en-US" altLang="zh-CN" dirty="0" smtClean="0"/>
              <a:t>/slides/webpack#17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Module loader:</a:t>
            </a:r>
          </a:p>
          <a:p>
            <a:r>
              <a:rPr lang="en-US" altLang="zh-CN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</a:t>
            </a:r>
            <a:r>
              <a:rPr lang="zh-CN" alt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runtime into browser (via </a:t>
            </a:r>
            <a:r>
              <a:rPr lang="en-US" sz="1200" b="1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&lt;script&gt;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)</a:t>
            </a: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entry point</a:t>
            </a: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Read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dependenies</a:t>
            </a:r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</a:t>
            </a:r>
            <a:r>
              <a:rPr lang="zh-CN" alt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Resolve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dependencies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Load, Read, Resolve dependencies (repeated)</a:t>
            </a:r>
          </a:p>
          <a:p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</a:t>
            </a:r>
            <a:r>
              <a:rPr lang="zh-CN" alt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execute entry point and dependencies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M</a:t>
            </a:r>
            <a:r>
              <a:rPr lang="en-US" altLang="zh-CN" sz="1200" b="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odule Bundler: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1. Read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entry point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2. Parse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module system</a:t>
            </a:r>
          </a:p>
          <a:p>
            <a:r>
              <a:rPr lang="en-US" sz="1200" i="1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3. Resolve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dependenies</a:t>
            </a:r>
            <a:endParaRPr lang="en-US" sz="120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4. Read, Parse, Resolve dependencies (repeated)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5.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all used modules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6. </a:t>
            </a:r>
            <a:r>
              <a:rPr lang="en-US" sz="1200" i="0" kern="1200" dirty="0" err="1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concat</a:t>
            </a:r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module system runtime</a:t>
            </a:r>
          </a:p>
          <a:p>
            <a:r>
              <a:rPr lang="en-US" sz="1200" i="0" kern="120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7. emit bundle file</a:t>
            </a:r>
          </a:p>
          <a:p>
            <a:endParaRPr lang="en-US" sz="1200" b="0" i="0" kern="120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13</a:t>
            </a:fld>
            <a:endParaRPr 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建议用于生产环境，因为开发环境，还是建议最好</a:t>
            </a:r>
            <a:r>
              <a:rPr lang="en-US" altLang="zh-CN"/>
              <a:t>require</a:t>
            </a:r>
            <a:r>
              <a:rPr lang="zh-CN" altLang="zh-CN"/>
              <a:t>本身</a:t>
            </a: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建议用于生产环境，因为开发环境，还是建议最好</a:t>
            </a:r>
            <a:r>
              <a:rPr lang="en-US" altLang="zh-CN"/>
              <a:t>require</a:t>
            </a:r>
            <a:r>
              <a:rPr lang="zh-CN" altLang="zh-CN"/>
              <a:t>本身</a:t>
            </a: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建议用于生产环境，因为开发环境，还是建议最好</a:t>
            </a:r>
            <a:r>
              <a:rPr lang="en-US" altLang="zh-CN"/>
              <a:t>require</a:t>
            </a:r>
            <a:r>
              <a:rPr lang="zh-CN" altLang="zh-CN"/>
              <a:t>本身</a:t>
            </a: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27s -&gt;</a:t>
            </a:r>
            <a:r>
              <a:rPr lang="en-US" altLang="zh-CN" baseline="0" dirty="0" smtClean="0"/>
              <a:t> 8s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之前是</a:t>
            </a:r>
            <a:r>
              <a:rPr lang="en-US" altLang="zh-CN" dirty="0" smtClean="0"/>
              <a:t>90 - &gt;</a:t>
            </a:r>
            <a:r>
              <a:rPr lang="en-US" altLang="zh-CN" baseline="0" dirty="0" smtClean="0"/>
              <a:t> 40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18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59</a:t>
            </a:fld>
            <a:endParaRPr lang="en-US"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60</a:t>
            </a:fld>
            <a:endParaRPr lang="en-US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61</a:t>
            </a:fld>
            <a:endParaRPr lang="en-US"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改变架构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62</a:t>
            </a:fld>
            <a:endParaRPr lang="en-US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63</a:t>
            </a:fld>
            <a:endParaRPr lang="en-US"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64</a:t>
            </a:fld>
            <a:endParaRPr lang="en-US"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65</a:t>
            </a:fld>
            <a:endParaRPr lang="en-US"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66</a:t>
            </a:fld>
            <a:endParaRPr lang="en-US"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67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改变架构</a:t>
            </a:r>
            <a:endParaRPr lang="en-US" altLang="zh-CN" dirty="0" smtClean="0"/>
          </a:p>
          <a:p>
            <a:r>
              <a:rPr lang="zh-CN" altLang="en-US" dirty="0" smtClean="0"/>
              <a:t>以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为核心希望可以充分利用到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本身的能力</a:t>
            </a:r>
            <a:endParaRPr lang="en-US" altLang="zh-CN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19</a:t>
            </a:fld>
            <a:endParaRPr lang="en-US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68</a:t>
            </a:fld>
            <a:endParaRPr lang="en-US"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69</a:t>
            </a:fld>
            <a:endParaRPr lang="en-US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70</a:t>
            </a:fld>
            <a:endParaRPr lang="en-US"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改变架构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71</a:t>
            </a:fld>
            <a:endParaRPr lang="en-US"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改变架构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72</a:t>
            </a:fld>
            <a:endParaRPr lang="en-US"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改变架构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73</a:t>
            </a:fld>
            <a:endParaRPr lang="en-US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err="1" smtClean="0"/>
              <a:t>Webpack</a:t>
            </a:r>
            <a:r>
              <a:rPr lang="zh-CN" altLang="en-US" dirty="0" smtClean="0"/>
              <a:t>比其它构建提供的能力更多</a:t>
            </a:r>
            <a:endParaRPr lang="en-US" altLang="zh-CN" dirty="0" smtClean="0"/>
          </a:p>
          <a:p>
            <a:r>
              <a:rPr lang="zh-CN" altLang="en-US" dirty="0" smtClean="0"/>
              <a:t>除了</a:t>
            </a:r>
            <a:r>
              <a:rPr lang="en-US" altLang="zh-CN" dirty="0" err="1" smtClean="0"/>
              <a:t>cdn</a:t>
            </a:r>
            <a:r>
              <a:rPr lang="en-US" altLang="zh-CN" dirty="0" smtClean="0"/>
              <a:t> &amp; hash</a:t>
            </a:r>
            <a:r>
              <a:rPr lang="zh-CN" altLang="en-US" dirty="0" smtClean="0"/>
              <a:t>，还有其它</a:t>
            </a:r>
            <a:r>
              <a:rPr lang="en-US" altLang="zh-CN" dirty="0" smtClean="0"/>
              <a:t>2</a:t>
            </a:r>
            <a:r>
              <a:rPr lang="zh-CN" altLang="en-US" dirty="0" smtClean="0"/>
              <a:t>个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浏览器对一个域名打开的连接数是有限的，多个域名可以让浏览器多开几个连接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浏览器对一个域名打开的连接数是有限的，多个域名可以让浏览器多开几个连接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浏览器对一个域名打开的连接数是有限的</a:t>
            </a:r>
            <a:r>
              <a:rPr lang="zh-CN" altLang="en-US" smtClean="0"/>
              <a:t>，多个域名可以让浏览器多开几个连接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20</a:t>
            </a:fld>
            <a:endParaRPr lang="en-US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/>
              <a:t>建议用于生产环境，因为开发环境，还是建议最好</a:t>
            </a:r>
            <a:r>
              <a:rPr lang="en-US" altLang="zh-CN" dirty="0"/>
              <a:t>require</a:t>
            </a:r>
            <a:r>
              <a:rPr lang="zh-CN" altLang="zh-CN" dirty="0"/>
              <a:t>本</a:t>
            </a:r>
            <a:r>
              <a:rPr lang="zh-CN" altLang="zh-CN" dirty="0" smtClean="0"/>
              <a:t>身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Hash of</a:t>
            </a:r>
            <a:r>
              <a:rPr lang="en-US" altLang="zh-CN" baseline="0" dirty="0" smtClean="0"/>
              <a:t> the compilation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Hash of chunk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Hash of the content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/>
              <a:t>建议用于生产环境，因为开发环境，还是建议最好</a:t>
            </a:r>
            <a:r>
              <a:rPr lang="en-US" altLang="zh-CN"/>
              <a:t>require</a:t>
            </a:r>
            <a:r>
              <a:rPr lang="zh-CN" altLang="zh-CN"/>
              <a:t>本身</a:t>
            </a:r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require: (</a:t>
            </a:r>
            <a:r>
              <a:rPr lang="en-US" altLang="zh-CN" dirty="0" err="1" smtClean="0"/>
              <a:t>amd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显式</a:t>
            </a:r>
            <a:r>
              <a:rPr lang="en-US" altLang="zh-CN" dirty="0" smtClean="0"/>
              <a:t>require</a:t>
            </a:r>
            <a:r>
              <a:rPr lang="zh-CN" altLang="en-US" dirty="0" smtClean="0"/>
              <a:t>的模块下载下来，并且执行，才运行</a:t>
            </a:r>
            <a:r>
              <a:rPr lang="en-US" altLang="zh-CN" dirty="0" smtClean="0"/>
              <a:t>callback</a:t>
            </a:r>
          </a:p>
          <a:p>
            <a:endParaRPr lang="en-US" altLang="zh-CN" dirty="0" smtClean="0"/>
          </a:p>
          <a:p>
            <a:r>
              <a:rPr lang="en-US" altLang="zh-CN" dirty="0" err="1" smtClean="0"/>
              <a:t>require.ensure</a:t>
            </a:r>
            <a:r>
              <a:rPr lang="en-US" altLang="zh-CN" dirty="0" smtClean="0"/>
              <a:t>: (</a:t>
            </a:r>
            <a:r>
              <a:rPr lang="en-US" altLang="zh-CN" dirty="0" err="1" smtClean="0"/>
              <a:t>commonJS</a:t>
            </a:r>
            <a:r>
              <a:rPr lang="en-US" altLang="zh-CN" dirty="0" smtClean="0"/>
              <a:t>)</a:t>
            </a:r>
          </a:p>
          <a:p>
            <a:r>
              <a:rPr lang="zh-CN" altLang="en-US" dirty="0" smtClean="0"/>
              <a:t>，当需要的时候才下载，显式</a:t>
            </a:r>
            <a:r>
              <a:rPr lang="en-US" altLang="zh-CN" dirty="0" smtClean="0"/>
              <a:t>require</a:t>
            </a:r>
            <a:r>
              <a:rPr lang="zh-CN" altLang="en-US" dirty="0" smtClean="0"/>
              <a:t>的模块下载下来，但未执行，就可开始执行</a:t>
            </a:r>
            <a:r>
              <a:rPr lang="en-US" altLang="zh-CN" dirty="0" smtClean="0"/>
              <a:t>callback</a:t>
            </a:r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21</a:t>
            </a:fld>
            <a:endParaRPr lang="en-US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en-US" altLang="zh-CN" dirty="0" smtClean="0"/>
              <a:t>5</a:t>
            </a:r>
            <a:r>
              <a:rPr lang="zh-CN" altLang="en-US" dirty="0" smtClean="0"/>
              <a:t>月份在做</a:t>
            </a:r>
            <a:r>
              <a:rPr lang="en-US" altLang="zh-CN" dirty="0" smtClean="0"/>
              <a:t>react</a:t>
            </a:r>
            <a:r>
              <a:rPr lang="zh-CN" altLang="en-US" dirty="0" smtClean="0"/>
              <a:t>优化的时候，一直在想办法减包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r>
              <a:rPr lang="zh-CN" altLang="en-US" dirty="0" smtClean="0"/>
              <a:t>让</a:t>
            </a:r>
            <a:r>
              <a:rPr lang="en-US" altLang="zh-CN" dirty="0" err="1" smtClean="0"/>
              <a:t>webpack</a:t>
            </a:r>
            <a:r>
              <a:rPr lang="zh-CN" altLang="en-US" dirty="0" smtClean="0"/>
              <a:t>自己去处理</a:t>
            </a:r>
            <a:r>
              <a:rPr lang="en-US" altLang="zh-CN" dirty="0" smtClean="0"/>
              <a:t>import export</a:t>
            </a:r>
            <a:endParaRPr lang="zh-CN" altLang="zh-CN" dirty="0"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 idx="2"/>
          </p:nvPr>
        </p:nvSpPr>
        <p:spPr/>
      </p:sp>
      <p:sp>
        <p:nvSpPr>
          <p:cNvPr id="3" name="文本占位符 2"/>
          <p:cNvSpPr>
            <a:spLocks noGrp="1"/>
          </p:cNvSpPr>
          <p:nvPr>
            <p:ph type="body" idx="3"/>
          </p:nvPr>
        </p:nvSpPr>
        <p:spPr/>
        <p:txBody>
          <a:bodyPr/>
          <a:lstStyle/>
          <a:p>
            <a:endParaRPr lang="zh-CN" altLang="zh-CN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3" name="幻灯片图像占位符 1"/>
          <p:cNvSpPr>
            <a:spLocks noGrp="1" noRot="1" noChangeAspect="1"/>
          </p:cNvSpPr>
          <p:nvPr>
            <p:ph type="sldImg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8194" name="文本占位符 2"/>
          <p:cNvSpPr>
            <a:spLocks noGrp="1"/>
          </p:cNvSpPr>
          <p:nvPr>
            <p:ph type="body"/>
          </p:nvPr>
        </p:nvSpPr>
        <p:spPr/>
        <p:txBody>
          <a:bodyPr lIns="91440" tIns="45720" rIns="91440" bIns="45720" anchor="t"/>
          <a:lstStyle/>
          <a:p>
            <a:pPr lvl="0"/>
            <a:endParaRPr lang="zh-CN" altLang="en-US"/>
          </a:p>
        </p:txBody>
      </p:sp>
      <p:sp>
        <p:nvSpPr>
          <p:cNvPr id="8195" name="灯片编号占位符 3"/>
          <p:cNvSpPr>
            <a:spLocks noGrp="1"/>
          </p:cNvSpPr>
          <p:nvPr>
            <p:ph type="sldNum" sz="quarter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 w="9525">
            <a:noFill/>
          </a:ln>
        </p:spPr>
        <p:txBody>
          <a:bodyPr lIns="91440" tIns="45720" rIns="91440" bIns="45720" anchor="b"/>
          <a:lstStyle/>
          <a:p>
            <a:pPr lvl="0" algn="r"/>
            <a:fld id="{9A0DB2DC-4C9A-4742-B13C-FB6460FD3503}" type="slidenum">
              <a:rPr lang="zh-CN" altLang="en-US" sz="1200"/>
              <a:t>23</a:t>
            </a:fld>
            <a:endParaRPr lang="zh-CN" altLang="en-US" sz="120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8C16476-199F-164B-9A56-0BCBED336B7A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  <a:p>
            <a:pPr lvl="1"/>
            <a:r>
              <a:rPr lang="en-US" altLang="zh-CN" smtClean="0"/>
              <a:t>Second level</a:t>
            </a:r>
          </a:p>
          <a:p>
            <a:pPr lvl="2"/>
            <a:r>
              <a:rPr lang="en-US" altLang="zh-CN" smtClean="0"/>
              <a:t>Third level</a:t>
            </a:r>
          </a:p>
          <a:p>
            <a:pPr lvl="3"/>
            <a:r>
              <a:rPr lang="en-US" altLang="zh-CN" smtClean="0"/>
              <a:t>Fourth level</a:t>
            </a:r>
          </a:p>
          <a:p>
            <a:pPr lvl="4"/>
            <a:r>
              <a:rPr lang="en-US" altLang="zh-CN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altLang="zh-CN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altLang="zh-CN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DFAEBB0-197A-9940-AE7E-24AA71900E23}" type="datetimeFigureOut">
              <a:rPr lang="en-US" smtClean="0"/>
              <a:t>10/20/16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24C1A6-2E7C-9B42-8FF7-86158CB93B73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mailto:https://webpack.github.io/docs/list-of-loaders.html" TargetMode="Externa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hyperlink" Target="mailto:https://webpack.github.io/docs/list-of-plugins.html" TargetMode="Externa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9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4" Type="http://schemas.openxmlformats.org/officeDocument/2006/relationships/image" Target="../media/image15.png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4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4" Type="http://schemas.openxmlformats.org/officeDocument/2006/relationships/image" Target="../media/image20.jpe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3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4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6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7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1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2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6.png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8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8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8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0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2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1.png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2.png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6.png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48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49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4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5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.png"/><Relationship Id="rId3" Type="http://schemas.openxmlformats.org/officeDocument/2006/relationships/image" Target="../media/image15.png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4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9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0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1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3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54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4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5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6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4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59.png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4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63.png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5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b="1" dirty="0" err="1">
                <a:latin typeface="微软雅黑" charset="0"/>
                <a:ea typeface="微软雅黑" charset="0"/>
              </a:rPr>
              <a:t>w</a:t>
            </a:r>
            <a:r>
              <a:rPr lang="en-US" b="1" dirty="0" err="1" smtClean="0">
                <a:latin typeface="微软雅黑" charset="0"/>
                <a:ea typeface="微软雅黑" charset="0"/>
              </a:rPr>
              <a:t>ebpack</a:t>
            </a:r>
            <a:r>
              <a:rPr lang="zh-CN" altLang="en-US" b="1" dirty="0" smtClean="0">
                <a:latin typeface="微软雅黑" charset="0"/>
                <a:ea typeface="微软雅黑" charset="0"/>
              </a:rPr>
              <a:t>支撑大规模应用开发最佳实践</a:t>
            </a:r>
            <a:endParaRPr lang="en-US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图片 2" descr="Tencent Logo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00" y="-652463"/>
            <a:ext cx="3052763" cy="2157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微软雅黑" charset="0"/>
                <a:ea typeface="微软雅黑" charset="0"/>
              </a:rPr>
              <a:t>Module 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模块</a:t>
            </a:r>
            <a:endParaRPr lang="en-US" dirty="0" smtClean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1.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 </a:t>
            </a:r>
            <a:r>
              <a:rPr lang="en-US" sz="2800" dirty="0" err="1" smtClean="0">
                <a:latin typeface="微软雅黑" charset="0"/>
                <a:ea typeface="微软雅黑" charset="0"/>
              </a:rPr>
              <a:t>js</a:t>
            </a:r>
            <a:endParaRPr lang="en-US" sz="2800" dirty="0" smtClean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2.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 </a:t>
            </a:r>
            <a:r>
              <a:rPr lang="en-US" sz="2800" dirty="0" err="1" smtClean="0">
                <a:latin typeface="微软雅黑" charset="0"/>
                <a:ea typeface="微软雅黑" charset="0"/>
              </a:rPr>
              <a:t>css</a:t>
            </a:r>
            <a:r>
              <a:rPr lang="en-US" sz="2800" dirty="0" smtClean="0">
                <a:latin typeface="微软雅黑" charset="0"/>
                <a:ea typeface="微软雅黑" charset="0"/>
              </a:rPr>
              <a:t>, images, fonts...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399" y="1811913"/>
            <a:ext cx="3833743" cy="4685686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核心概念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-- Module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微软雅黑" charset="0"/>
                <a:ea typeface="微软雅黑" charset="0"/>
              </a:rPr>
              <a:t>C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hunk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 块</a:t>
            </a:r>
            <a:endParaRPr lang="en-US" dirty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1.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 </a:t>
            </a:r>
            <a:r>
              <a:rPr lang="en-US" sz="2800" dirty="0" smtClean="0">
                <a:latin typeface="微软雅黑" charset="0"/>
                <a:ea typeface="微软雅黑" charset="0"/>
              </a:rPr>
              <a:t>Many small modules combined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2.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 </a:t>
            </a:r>
            <a:r>
              <a:rPr lang="en-US" sz="2800" dirty="0" smtClean="0">
                <a:latin typeface="微软雅黑" charset="0"/>
                <a:ea typeface="微软雅黑" charset="0"/>
              </a:rPr>
              <a:t>Entry Chunk, Output Chunk, Common Chunk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核心概念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--  Chunk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815"/>
            <a:ext cx="8229600" cy="1878330"/>
          </a:xfrm>
        </p:spPr>
        <p:txBody>
          <a:bodyPr/>
          <a:lstStyle/>
          <a:p>
            <a:r>
              <a:rPr lang="zh-CN" altLang="en-US" dirty="0" smtClean="0">
                <a:latin typeface="微软雅黑" charset="0"/>
                <a:ea typeface="微软雅黑" charset="0"/>
              </a:rPr>
              <a:t>模块加载器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(module loader)</a:t>
            </a:r>
          </a:p>
          <a:p>
            <a:pPr marL="0" indent="0">
              <a:buNone/>
            </a:pPr>
            <a:r>
              <a:rPr lang="en-US" altLang="zh-CN" sz="2800" dirty="0" err="1" smtClean="0">
                <a:latin typeface="微软雅黑" charset="0"/>
                <a:ea typeface="微软雅黑" charset="0"/>
              </a:rPr>
              <a:t>1. requirejs</a:t>
            </a:r>
            <a:endParaRPr lang="en-US" altLang="zh-CN" sz="2800" dirty="0" smtClean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sz="2800" dirty="0" err="1" smtClean="0">
                <a:latin typeface="微软雅黑" charset="0"/>
                <a:ea typeface="微软雅黑" charset="0"/>
              </a:rPr>
              <a:t>2. seajs</a:t>
            </a:r>
            <a:endParaRPr lang="en-US" altLang="zh-CN" sz="2800" dirty="0" smtClean="0">
              <a:latin typeface="微软雅黑" charset="0"/>
              <a:ea typeface="微软雅黑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微软雅黑" charset="0"/>
                <a:ea typeface="微软雅黑" charset="0"/>
                <a:sym typeface="+mn-ea"/>
              </a:rPr>
              <a:t>W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ebpack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核心概念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-- 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定位</a:t>
            </a:r>
          </a:p>
        </p:txBody>
      </p:sp>
      <p:sp>
        <p:nvSpPr>
          <p:cNvPr id="2" name="Content Placeholder 2"/>
          <p:cNvSpPr>
            <a:spLocks noGrp="1"/>
          </p:cNvSpPr>
          <p:nvPr/>
        </p:nvSpPr>
        <p:spPr>
          <a:xfrm>
            <a:off x="457200" y="3812540"/>
            <a:ext cx="8229600" cy="187833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800" dirty="0" smtClean="0">
                <a:latin typeface="微软雅黑" charset="0"/>
                <a:ea typeface="微软雅黑" charset="0"/>
              </a:rPr>
              <a:t>特点：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1. 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浏览器中加载入口及依赖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2. 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执行入口及依赖代码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567815"/>
            <a:ext cx="8229600" cy="1878330"/>
          </a:xfrm>
        </p:spPr>
        <p:txBody>
          <a:bodyPr/>
          <a:lstStyle/>
          <a:p>
            <a:r>
              <a:rPr lang="zh-CN" altLang="en-US" dirty="0" smtClean="0">
                <a:latin typeface="微软雅黑" charset="0"/>
                <a:ea typeface="微软雅黑" charset="0"/>
                <a:sym typeface="+mn-ea"/>
              </a:rPr>
              <a:t>模块打包工具</a:t>
            </a:r>
            <a:r>
              <a:rPr lang="en-US" altLang="zh-CN" dirty="0" smtClean="0">
                <a:latin typeface="微软雅黑" charset="0"/>
                <a:ea typeface="微软雅黑" charset="0"/>
                <a:sym typeface="+mn-ea"/>
              </a:rPr>
              <a:t>(module bundler)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indent="0">
              <a:buNone/>
            </a:pPr>
            <a:r>
              <a:rPr lang="en-US" altLang="zh-CN" dirty="0" err="1" smtClean="0">
                <a:latin typeface="微软雅黑" charset="0"/>
                <a:ea typeface="微软雅黑" charset="0"/>
                <a:sym typeface="+mn-ea"/>
              </a:rPr>
              <a:t>1. browserify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indent="0">
              <a:buNone/>
            </a:pPr>
            <a:r>
              <a:rPr lang="en-US" altLang="zh-CN" dirty="0" err="1" smtClean="0">
                <a:latin typeface="微软雅黑" charset="0"/>
                <a:ea typeface="微软雅黑" charset="0"/>
                <a:sym typeface="+mn-ea"/>
              </a:rPr>
              <a:t>2. webpack</a:t>
            </a:r>
            <a:endParaRPr lang="en-US" altLang="zh-CN" sz="2800" dirty="0" smtClean="0">
              <a:latin typeface="微软雅黑" charset="0"/>
              <a:ea typeface="微软雅黑" charset="0"/>
            </a:endParaRPr>
          </a:p>
        </p:txBody>
      </p:sp>
      <p:sp>
        <p:nvSpPr>
          <p:cNvPr id="4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err="1" smtClean="0">
                <a:latin typeface="微软雅黑" charset="0"/>
                <a:ea typeface="微软雅黑" charset="0"/>
                <a:sym typeface="+mn-ea"/>
              </a:rPr>
              <a:t>W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ebpack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核心概念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-- </a:t>
            </a:r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定位</a:t>
            </a:r>
          </a:p>
        </p:txBody>
      </p:sp>
      <p:sp>
        <p:nvSpPr>
          <p:cNvPr id="2" name="Content Placeholder 2"/>
          <p:cNvSpPr>
            <a:spLocks noGrp="1"/>
          </p:cNvSpPr>
          <p:nvPr/>
        </p:nvSpPr>
        <p:spPr>
          <a:xfrm>
            <a:off x="457200" y="3812540"/>
            <a:ext cx="8229600" cy="277939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zh-CN" sz="2800" dirty="0" smtClean="0">
                <a:latin typeface="微软雅黑" charset="0"/>
                <a:ea typeface="微软雅黑" charset="0"/>
              </a:rPr>
              <a:t>特点：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1. </a:t>
            </a:r>
            <a:r>
              <a:rPr lang="zh-CN" altLang="en-US" sz="2800" dirty="0" smtClean="0">
                <a:latin typeface="微软雅黑" charset="0"/>
                <a:ea typeface="微软雅黑" charset="0"/>
                <a:sym typeface="+mn-ea"/>
              </a:rPr>
              <a:t>浏览器中加载入口及依赖</a:t>
            </a:r>
            <a:endParaRPr lang="zh-CN" altLang="en-US" sz="2800" dirty="0" smtClean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  <a:sym typeface="+mn-ea"/>
              </a:rPr>
              <a:t>2. </a:t>
            </a:r>
            <a:r>
              <a:rPr lang="zh-CN" altLang="en-US" sz="2800" dirty="0" smtClean="0">
                <a:latin typeface="微软雅黑" charset="0"/>
                <a:ea typeface="微软雅黑" charset="0"/>
                <a:sym typeface="+mn-ea"/>
              </a:rPr>
              <a:t>执行入口及依赖代码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3. 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分析及</a:t>
            </a:r>
            <a:r>
              <a:rPr lang="zh-CN" altLang="en-US" sz="2800" dirty="0" smtClean="0">
                <a:latin typeface="微软雅黑" charset="0"/>
                <a:ea typeface="微软雅黑" charset="0"/>
                <a:sym typeface="+mn-ea"/>
              </a:rPr>
              <a:t>合成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模块系统</a:t>
            </a:r>
          </a:p>
          <a:p>
            <a:pPr marL="0" indent="0">
              <a:buNone/>
            </a:pPr>
            <a:r>
              <a:rPr lang="en-US" altLang="zh-CN" sz="2800" dirty="0" smtClean="0">
                <a:latin typeface="微软雅黑" charset="0"/>
                <a:ea typeface="微软雅黑" charset="0"/>
              </a:rPr>
              <a:t>4. </a:t>
            </a:r>
            <a:r>
              <a:rPr lang="zh-CN" altLang="en-US" sz="2800" dirty="0" smtClean="0">
                <a:latin typeface="微软雅黑" charset="0"/>
                <a:ea typeface="微软雅黑" charset="0"/>
              </a:rPr>
              <a:t>生成文件束 </a:t>
            </a:r>
            <a:r>
              <a:rPr lang="en-US" altLang="zh-CN" sz="2800" dirty="0" smtClean="0">
                <a:latin typeface="微软雅黑" charset="0"/>
                <a:ea typeface="微软雅黑" charset="0"/>
              </a:rPr>
              <a:t>(bundle/chunk)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zh-CN" sz="3600" b="1" dirty="0">
                <a:latin typeface="微软雅黑" charset="0"/>
                <a:ea typeface="微软雅黑" charset="0"/>
              </a:rPr>
              <a:t>不仅仅是</a:t>
            </a:r>
            <a:r>
              <a:rPr lang="en-US" altLang="zh-CN" sz="3600" b="1" dirty="0">
                <a:latin typeface="微软雅黑" charset="0"/>
                <a:ea typeface="微软雅黑" charset="0"/>
              </a:rPr>
              <a:t>bundler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4375"/>
          </a:xfrm>
        </p:spPr>
        <p:txBody>
          <a:bodyPr/>
          <a:lstStyle/>
          <a:p>
            <a:r>
              <a:rPr lang="en-US"/>
              <a:t>more than a module bundler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sz="3600" b="1" dirty="0">
                <a:latin typeface="微软雅黑" charset="0"/>
                <a:ea typeface="微软雅黑" charset="0"/>
              </a:rPr>
              <a:t>现在被当成构建工具使用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714375"/>
          </a:xfrm>
        </p:spPr>
        <p:txBody>
          <a:bodyPr/>
          <a:lstStyle/>
          <a:p>
            <a:r>
              <a:rPr lang="en-US"/>
              <a:t>Stronger as the community florish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文本框 4"/>
          <p:cNvSpPr txBox="1"/>
          <p:nvPr/>
        </p:nvSpPr>
        <p:spPr>
          <a:xfrm>
            <a:off x="4756150" y="1193800"/>
            <a:ext cx="4287838" cy="3939539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1. </a:t>
            </a:r>
            <a:r>
              <a:rPr lang="en-US" altLang="en-US" sz="2400" dirty="0">
                <a:latin typeface="微软雅黑" charset="0"/>
                <a:ea typeface="微软雅黑" charset="0"/>
              </a:rPr>
              <a:t>entry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：源文件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2. output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：生成文件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3. l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oader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：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编译文件</a:t>
            </a:r>
            <a:endParaRPr lang="zh-CN" altLang="zh-CN" sz="2400" dirty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4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plugins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：插件，比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loader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更强大，能使用更多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webpack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的</a:t>
            </a:r>
            <a:r>
              <a:rPr lang="en-US" altLang="zh-CN" sz="2400" dirty="0" err="1" smtClean="0">
                <a:latin typeface="微软雅黑" charset="0"/>
                <a:ea typeface="微软雅黑" charset="0"/>
              </a:rPr>
              <a:t>api</a:t>
            </a:r>
            <a:endParaRPr lang="en-US" altLang="zh-CN" sz="2400" dirty="0" smtClean="0">
              <a:latin typeface="微软雅黑" charset="0"/>
              <a:ea typeface="微软雅黑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2400" dirty="0" smtClean="0">
                <a:latin typeface="微软雅黑" charset="0"/>
                <a:ea typeface="微软雅黑" charset="0"/>
              </a:rPr>
              <a:t>5. resolve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：文件路径的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指向</a:t>
            </a:r>
            <a:endParaRPr lang="zh-CN" altLang="zh-CN" sz="2400" dirty="0">
              <a:latin typeface="微软雅黑" charset="0"/>
              <a:ea typeface="微软雅黑" charset="0"/>
            </a:endParaRPr>
          </a:p>
        </p:txBody>
      </p:sp>
      <p:pic>
        <p:nvPicPr>
          <p:cNvPr id="5123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850" y="1052513"/>
            <a:ext cx="4308475" cy="5584825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4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err="1" smtClean="0">
                <a:latin typeface="微软雅黑" charset="0"/>
                <a:ea typeface="微软雅黑" charset="0"/>
                <a:sym typeface="+mn-ea"/>
              </a:rPr>
              <a:t>简略回顾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altLang="zh-CN" sz="3600" b="1" dirty="0" err="1" smtClean="0">
                <a:latin typeface="微软雅黑" charset="0"/>
                <a:ea typeface="微软雅黑" charset="0"/>
                <a:sym typeface="+mn-ea"/>
              </a:rPr>
              <a:t>配置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err="1">
                <a:latin typeface="微软雅黑" charset="0"/>
                <a:ea typeface="微软雅黑" charset="0"/>
              </a:rPr>
              <a:t>w</a:t>
            </a:r>
            <a:r>
              <a:rPr lang="en-US" altLang="zh-CN" b="1" dirty="0" err="1" smtClean="0">
                <a:latin typeface="微软雅黑" charset="0"/>
                <a:ea typeface="微软雅黑" charset="0"/>
              </a:rPr>
              <a:t>ebpack</a:t>
            </a:r>
            <a:r>
              <a:rPr lang="zh-CN" altLang="en-US" b="1" dirty="0">
                <a:latin typeface="微软雅黑" charset="0"/>
                <a:ea typeface="微软雅黑" charset="0"/>
              </a:rPr>
              <a:t>基础构建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a basic building tool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1. </a:t>
            </a:r>
            <a:r>
              <a:rPr lang="zh-CN" altLang="en-US" sz="3200" dirty="0">
                <a:latin typeface="微软雅黑" charset="0"/>
                <a:ea typeface="微软雅黑" charset="0"/>
              </a:rPr>
              <a:t>架构</a:t>
            </a:r>
            <a:r>
              <a:rPr lang="zh-CN" altLang="zh-CN" sz="3200" dirty="0">
                <a:latin typeface="微软雅黑" charset="0"/>
                <a:ea typeface="微软雅黑" charset="0"/>
              </a:rPr>
              <a:t>选型</a:t>
            </a: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>
                <a:latin typeface="微软雅黑" charset="0"/>
                <a:ea typeface="微软雅黑" charset="0"/>
                <a:sym typeface="+mn-ea"/>
              </a:rPr>
              <a:t>基础构建</a:t>
            </a:r>
            <a:endParaRPr lang="zh-CN" sz="3600" b="1" dirty="0" err="1" smtClean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2" name="文本框 3"/>
          <p:cNvSpPr txBox="1"/>
          <p:nvPr/>
        </p:nvSpPr>
        <p:spPr>
          <a:xfrm>
            <a:off x="621665" y="1906382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2. </a:t>
            </a:r>
            <a:r>
              <a:rPr lang="zh-CN" altLang="en-US" sz="3200" dirty="0">
                <a:latin typeface="微软雅黑" charset="0"/>
                <a:ea typeface="微软雅黑" charset="0"/>
              </a:rPr>
              <a:t>编译资源 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(</a:t>
            </a:r>
            <a:r>
              <a:rPr lang="en-US" altLang="zh-CN" sz="3200" dirty="0" err="1">
                <a:latin typeface="微软雅黑" charset="0"/>
                <a:ea typeface="微软雅黑" charset="0"/>
              </a:rPr>
              <a:t>js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, </a:t>
            </a:r>
            <a:r>
              <a:rPr lang="en-US" altLang="zh-CN" sz="3200" dirty="0" err="1">
                <a:latin typeface="微软雅黑" charset="0"/>
                <a:ea typeface="微软雅黑" charset="0"/>
              </a:rPr>
              <a:t>css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, image</a:t>
            </a:r>
            <a:r>
              <a:rPr lang="zh-CN" altLang="zh-CN" sz="3200" dirty="0">
                <a:latin typeface="微软雅黑" charset="0"/>
                <a:ea typeface="微软雅黑" charset="0"/>
              </a:rPr>
              <a:t>等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)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621665" y="2597326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3.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生成文</a:t>
            </a:r>
            <a:r>
              <a:rPr lang="zh-CN" altLang="en-US" sz="3200" dirty="0">
                <a:latin typeface="微软雅黑" charset="0"/>
                <a:ea typeface="微软雅黑" charset="0"/>
              </a:rPr>
              <a:t>件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572770" y="1894584"/>
            <a:ext cx="290067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dirty="0" smtClean="0">
                <a:latin typeface="Microsoft YaHei"/>
                <a:cs typeface="Microsoft YaHei"/>
              </a:rPr>
              <a:t>Gulp</a:t>
            </a:r>
            <a:r>
              <a:rPr lang="zh-CN" altLang="en-US" sz="3000" dirty="0" smtClean="0">
                <a:latin typeface="Microsoft YaHei"/>
                <a:cs typeface="Microsoft YaHei"/>
              </a:rPr>
              <a:t>为核心</a:t>
            </a:r>
            <a:endParaRPr lang="en-US" altLang="zh-CN" sz="3000" dirty="0" smtClean="0">
              <a:latin typeface="Microsoft YaHei"/>
              <a:cs typeface="Microsoft YaHei"/>
            </a:endParaRPr>
          </a:p>
          <a:p>
            <a:pPr algn="ctr"/>
            <a:r>
              <a:rPr lang="en-US" sz="3000" dirty="0" err="1" smtClean="0">
                <a:latin typeface="Microsoft YaHei"/>
                <a:cs typeface="Microsoft YaHei"/>
              </a:rPr>
              <a:t>Webpack</a:t>
            </a:r>
            <a:r>
              <a:rPr lang="zh-CN" altLang="en-US" sz="3000" dirty="0" smtClean="0">
                <a:latin typeface="Microsoft YaHei"/>
                <a:cs typeface="Microsoft YaHei"/>
              </a:rPr>
              <a:t>仅作为</a:t>
            </a:r>
            <a:r>
              <a:rPr lang="en-US" altLang="zh-CN" sz="3000" dirty="0" err="1" smtClean="0">
                <a:latin typeface="Microsoft YaHei"/>
                <a:cs typeface="Microsoft YaHei"/>
              </a:rPr>
              <a:t>js</a:t>
            </a:r>
            <a:r>
              <a:rPr lang="zh-CN" altLang="en-US" sz="3000" dirty="0" smtClean="0">
                <a:latin typeface="Microsoft YaHei"/>
                <a:cs typeface="Microsoft YaHei"/>
              </a:rPr>
              <a:t>打包工具</a:t>
            </a:r>
            <a:endParaRPr lang="en-US" sz="3000" dirty="0">
              <a:latin typeface="Microsoft YaHei"/>
              <a:cs typeface="Microsoft YaHei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5382774" y="1924806"/>
            <a:ext cx="302289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000" dirty="0" err="1" smtClean="0">
                <a:latin typeface="Microsoft YaHei"/>
                <a:cs typeface="Microsoft YaHei"/>
              </a:rPr>
              <a:t>Webpack</a:t>
            </a:r>
            <a:r>
              <a:rPr lang="zh-CN" altLang="en-US" sz="3000" dirty="0" smtClean="0">
                <a:latin typeface="Microsoft YaHei"/>
                <a:cs typeface="Microsoft YaHei"/>
              </a:rPr>
              <a:t>为核心</a:t>
            </a:r>
            <a:r>
              <a:rPr lang="en-US" altLang="zh-CN" sz="3000" dirty="0" smtClean="0">
                <a:latin typeface="Microsoft YaHei"/>
                <a:cs typeface="Microsoft YaHei"/>
              </a:rPr>
              <a:t>Gulp</a:t>
            </a:r>
            <a:r>
              <a:rPr lang="zh-CN" altLang="en-US" sz="3000" dirty="0" smtClean="0">
                <a:latin typeface="Microsoft YaHei"/>
                <a:cs typeface="Microsoft YaHei"/>
              </a:rPr>
              <a:t>为辅助</a:t>
            </a:r>
            <a:endParaRPr lang="en-US" altLang="zh-CN" sz="3000" dirty="0" smtClean="0">
              <a:latin typeface="Microsoft YaHei"/>
              <a:cs typeface="Microsoft YaHei"/>
            </a:endParaRPr>
          </a:p>
          <a:p>
            <a:pPr algn="ctr"/>
            <a:r>
              <a:rPr lang="en-US" altLang="zh-CN" sz="3000" dirty="0" smtClean="0">
                <a:latin typeface="Microsoft YaHei"/>
                <a:cs typeface="Microsoft YaHei"/>
              </a:rPr>
              <a:t>Script</a:t>
            </a:r>
            <a:r>
              <a:rPr lang="zh-CN" altLang="en-US" sz="3000" dirty="0" smtClean="0">
                <a:latin typeface="Microsoft YaHei"/>
                <a:cs typeface="Microsoft YaHei"/>
              </a:rPr>
              <a:t>协助流程</a:t>
            </a:r>
            <a:endParaRPr lang="en-US" altLang="zh-CN" sz="3000" dirty="0" smtClean="0">
              <a:latin typeface="Microsoft YaHei"/>
              <a:cs typeface="Microsoft YaHei"/>
            </a:endParaRPr>
          </a:p>
        </p:txBody>
      </p:sp>
      <p:pic>
        <p:nvPicPr>
          <p:cNvPr id="11" name="Picture 10" descr="1474453777_Close_Icon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285" y="3470778"/>
            <a:ext cx="1244600" cy="1625600"/>
          </a:xfrm>
          <a:prstGeom prst="rect">
            <a:avLst/>
          </a:prstGeom>
        </p:spPr>
      </p:pic>
      <p:pic>
        <p:nvPicPr>
          <p:cNvPr id="12" name="Picture 11" descr="1474453792_Tick_Mark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5589" y="3402134"/>
            <a:ext cx="1625600" cy="1625600"/>
          </a:xfrm>
          <a:prstGeom prst="rect">
            <a:avLst/>
          </a:prstGeom>
        </p:spPr>
      </p:pic>
      <p:sp>
        <p:nvSpPr>
          <p:cNvPr id="13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>
                <a:latin typeface="微软雅黑" charset="0"/>
                <a:ea typeface="微软雅黑" charset="0"/>
                <a:sym typeface="+mn-ea"/>
              </a:rPr>
              <a:t>-- </a:t>
            </a:r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架构选型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1" name="标题 1"/>
          <p:cNvSpPr>
            <a:spLocks noGrp="1" noChangeArrowheads="1"/>
          </p:cNvSpPr>
          <p:nvPr>
            <p:ph type="title"/>
          </p:nvPr>
        </p:nvSpPr>
        <p:spPr>
          <a:xfrm>
            <a:off x="628650" y="365126"/>
            <a:ext cx="1666875" cy="854075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zh-CN" altLang="en-US" sz="3000" b="1" dirty="0">
                <a:solidFill>
                  <a:srgbClr val="2E75B6"/>
                </a:solidFill>
                <a:latin typeface="微软雅黑" charset="0"/>
                <a:ea typeface="微软雅黑" charset="0"/>
                <a:cs typeface="微软雅黑" charset="0"/>
              </a:rPr>
              <a:t>个人</a:t>
            </a:r>
            <a:r>
              <a:rPr lang="zh-CN" altLang="en-US" sz="3000" b="1" dirty="0">
                <a:latin typeface="微软雅黑" charset="0"/>
                <a:ea typeface="微软雅黑" charset="0"/>
                <a:cs typeface="微软雅黑" charset="0"/>
              </a:rPr>
              <a:t>简介</a:t>
            </a:r>
          </a:p>
        </p:txBody>
      </p:sp>
      <p:sp>
        <p:nvSpPr>
          <p:cNvPr id="15362" name="内容占位符 2"/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marL="342900" indent="-342900" eaLnBrk="1" hangingPunct="1"/>
            <a:r>
              <a:rPr lang="zh-CN" altLang="en-US" sz="2500" b="1">
                <a:solidFill>
                  <a:srgbClr val="2E75B6"/>
                </a:solidFill>
                <a:latin typeface="微软雅黑" charset="0"/>
                <a:ea typeface="微软雅黑" charset="0"/>
                <a:cs typeface="微软雅黑" charset="0"/>
              </a:rPr>
              <a:t>个人信息</a:t>
            </a:r>
            <a:endParaRPr lang="en-US" altLang="zh-CN" sz="2500" b="1">
              <a:solidFill>
                <a:srgbClr val="2E75B6"/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</a:t>
            </a:r>
            <a:r>
              <a:rPr lang="zh-CN" altLang="en-US" sz="2500">
                <a:latin typeface="微软雅黑" charset="0"/>
                <a:ea typeface="微软雅黑" charset="0"/>
                <a:cs typeface="微软雅黑" charset="0"/>
              </a:rPr>
              <a:t>李成熙，</a:t>
            </a: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AlloyTeam</a:t>
            </a: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- 2014</a:t>
            </a:r>
            <a:r>
              <a:rPr lang="zh-CN" altLang="en-US" sz="2500">
                <a:latin typeface="微软雅黑" charset="0"/>
                <a:ea typeface="微软雅黑" charset="0"/>
                <a:cs typeface="微软雅黑" charset="0"/>
              </a:rPr>
              <a:t>年底加入腾讯</a:t>
            </a:r>
            <a:endParaRPr lang="en-US" altLang="zh-CN" sz="2500">
              <a:latin typeface="微软雅黑" charset="0"/>
              <a:ea typeface="微软雅黑" charset="0"/>
              <a:cs typeface="微软雅黑" charset="0"/>
            </a:endParaRP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</a:t>
            </a:r>
            <a:r>
              <a:rPr lang="zh-CN" altLang="en-US" sz="2500">
                <a:latin typeface="微软雅黑" charset="0"/>
                <a:ea typeface="微软雅黑" charset="0"/>
                <a:cs typeface="微软雅黑" charset="0"/>
              </a:rPr>
              <a:t>群活动、家校群、互动直播</a:t>
            </a: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Github: https://github.com/lcxfs1991</a:t>
            </a:r>
          </a:p>
          <a:p>
            <a:pPr marL="342900" indent="-342900" eaLnBrk="1" hangingPunct="1"/>
            <a:r>
              <a:rPr lang="zh-CN" altLang="en-US" sz="2500" b="1">
                <a:solidFill>
                  <a:srgbClr val="2E75B6"/>
                </a:solidFill>
                <a:latin typeface="微软雅黑" charset="0"/>
                <a:ea typeface="微软雅黑" charset="0"/>
                <a:cs typeface="微软雅黑" charset="0"/>
              </a:rPr>
              <a:t>工作方向</a:t>
            </a: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</a:t>
            </a:r>
            <a:r>
              <a:rPr lang="zh-CN" altLang="en-US" sz="2500">
                <a:latin typeface="微软雅黑" charset="0"/>
                <a:ea typeface="微软雅黑" charset="0"/>
                <a:cs typeface="微软雅黑" charset="0"/>
              </a:rPr>
              <a:t>前端工程化、自动化</a:t>
            </a: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</a:t>
            </a:r>
            <a:r>
              <a:rPr lang="zh-CN" altLang="en-US" sz="2500">
                <a:latin typeface="微软雅黑" charset="0"/>
                <a:ea typeface="微软雅黑" charset="0"/>
                <a:cs typeface="微软雅黑" charset="0"/>
              </a:rPr>
              <a:t>性能优化</a:t>
            </a:r>
          </a:p>
          <a:p>
            <a:pPr marL="342900" indent="-342900" eaLnBrk="1" hangingPunct="1">
              <a:buFont typeface="Arial" charset="0"/>
              <a:buNone/>
            </a:pPr>
            <a:r>
              <a:rPr lang="en-US" altLang="zh-CN" sz="2500">
                <a:latin typeface="微软雅黑" charset="0"/>
                <a:ea typeface="微软雅黑" charset="0"/>
                <a:cs typeface="微软雅黑" charset="0"/>
              </a:rPr>
              <a:t>	- Hybrid, React Native</a:t>
            </a:r>
          </a:p>
        </p:txBody>
      </p:sp>
    </p:spTree>
    <p:extLst>
      <p:ext uri="{BB962C8B-B14F-4D97-AF65-F5344CB8AC3E}">
        <p14:creationId xmlns:p14="http://schemas.microsoft.com/office/powerpoint/2010/main" val="17456660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不建议使用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webpack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-stream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，</a:t>
            </a:r>
            <a:r>
              <a:rPr lang="zh-CN" altLang="en-US" dirty="0">
                <a:latin typeface="微软雅黑" charset="0"/>
                <a:ea typeface="微软雅黑" charset="0"/>
              </a:rPr>
              <a:t>一处修改，全量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更新</a:t>
            </a:r>
            <a:endParaRPr lang="zh-CN" altLang="zh-CN" dirty="0">
              <a:latin typeface="微软雅黑" charset="0"/>
              <a:ea typeface="微软雅黑" charset="0"/>
            </a:endParaRPr>
          </a:p>
          <a:p>
            <a:endParaRPr lang="zh-CN" altLang="zh-CN" dirty="0">
              <a:latin typeface="微软雅黑" charset="0"/>
              <a:ea typeface="微软雅黑" charset="0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27656" y="2624455"/>
            <a:ext cx="3971290" cy="399288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731133" y="4444047"/>
            <a:ext cx="330934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b="1" dirty="0" smtClean="0">
                <a:solidFill>
                  <a:srgbClr val="FF0000"/>
                </a:solidFill>
                <a:latin typeface="微软雅黑" charset="0"/>
                <a:ea typeface="微软雅黑" charset="0"/>
              </a:rPr>
              <a:t>增量更新</a:t>
            </a:r>
            <a:r>
              <a:rPr lang="en-US" altLang="zh-CN" sz="3600" b="1" dirty="0" smtClean="0">
                <a:solidFill>
                  <a:srgbClr val="FF0000"/>
                </a:solidFill>
                <a:latin typeface="微软雅黑" charset="0"/>
                <a:ea typeface="微软雅黑" charset="0"/>
              </a:rPr>
              <a:t>13</a:t>
            </a:r>
            <a:r>
              <a:rPr lang="zh-CN" altLang="en-US" sz="3600" b="1" dirty="0">
                <a:solidFill>
                  <a:srgbClr val="FF0000"/>
                </a:solidFill>
                <a:latin typeface="微软雅黑" charset="0"/>
                <a:ea typeface="微软雅黑" charset="0"/>
              </a:rPr>
              <a:t>秒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27336" y="3628072"/>
            <a:ext cx="2771140" cy="678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b="1" dirty="0" err="1">
                <a:solidFill>
                  <a:srgbClr val="FF0000"/>
                </a:solidFill>
                <a:latin typeface="微软雅黑" charset="0"/>
                <a:ea typeface="微软雅黑" charset="0"/>
              </a:rPr>
              <a:t>gulp.watch</a:t>
            </a:r>
            <a:endParaRPr lang="en-US" sz="3600" b="1" dirty="0">
              <a:solidFill>
                <a:srgbClr val="FF0000"/>
              </a:solidFill>
              <a:latin typeface="微软雅黑" charset="0"/>
              <a:ea typeface="微软雅黑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>
                <a:latin typeface="微软雅黑" charset="0"/>
                <a:ea typeface="微软雅黑" charset="0"/>
                <a:sym typeface="+mn-ea"/>
              </a:rPr>
              <a:t>-- </a:t>
            </a:r>
            <a:r>
              <a:rPr lang="zh-CN" altLang="zh-CN" sz="3600" b="1">
                <a:latin typeface="微软雅黑" charset="0"/>
                <a:ea typeface="微软雅黑" charset="0"/>
                <a:sym typeface="+mn-ea"/>
              </a:rPr>
              <a:t>架构选型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 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将源文件转成浏览器能识别的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marL="514350" indent="-514350"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</a:rPr>
              <a:t>e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s6 =&gt; es5 </a:t>
            </a:r>
          </a:p>
          <a:p>
            <a:pPr marL="514350" indent="-514350"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</a:rPr>
              <a:t>i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mage =&gt; base64</a:t>
            </a:r>
          </a:p>
          <a:p>
            <a:pPr marL="514350" indent="-514350">
              <a:buAutoNum type="arabicPeriod"/>
            </a:pPr>
            <a:r>
              <a:rPr lang="en-US" altLang="zh-CN" dirty="0">
                <a:latin typeface="微软雅黑" charset="0"/>
                <a:ea typeface="微软雅黑" charset="0"/>
              </a:rPr>
              <a:t>s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ass/less =&gt; 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css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marL="514350" indent="-514350">
              <a:buAutoNum type="arabicPeriod"/>
            </a:pPr>
            <a:r>
              <a:rPr lang="en-US" altLang="zh-CN" dirty="0" err="1">
                <a:latin typeface="微软雅黑" charset="0"/>
                <a:ea typeface="微软雅黑" charset="0"/>
              </a:rPr>
              <a:t>e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tc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 …</a:t>
            </a:r>
            <a:endParaRPr lang="zh-CN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–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 编译资源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2752568" y="5069285"/>
            <a:ext cx="35293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Loader &amp; Plugin</a:t>
            </a:r>
            <a:endParaRPr lang="en-US" sz="30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文本框 3"/>
          <p:cNvSpPr txBox="1"/>
          <p:nvPr/>
        </p:nvSpPr>
        <p:spPr>
          <a:xfrm>
            <a:off x="475463" y="1094009"/>
            <a:ext cx="7985125" cy="5601532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1. 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处理样式，转成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css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，如：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less-loader, sass-loader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2. 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图片处理，如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: 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url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-loader, file-loader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。两个都必须用上。否则超过大小限制的图片无法生成到目标文件夹中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3. 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处理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js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，将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es6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或更高级的代码转成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es5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的代码。如：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微软雅黑" charset="0"/>
                <a:ea typeface="微软雅黑" charset="0"/>
              </a:rPr>
              <a:t>babel-loader，babel-preset-es2015，babel-preset-react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, babel, babel-preset-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loose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 smtClean="0">
                <a:latin typeface="微软雅黑" charset="0"/>
                <a:ea typeface="微软雅黑" charset="0"/>
              </a:rPr>
              <a:t>4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 读取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html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生成模板字符串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，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如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html-loader</a:t>
            </a:r>
            <a:endParaRPr lang="en-US" altLang="zh-CN" sz="2400" dirty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微软雅黑" charset="0"/>
                <a:ea typeface="微软雅黑" charset="0"/>
              </a:rPr>
              <a:t>5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将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js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模块暴露到全局，如：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expose-loader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微软雅黑" charset="0"/>
                <a:ea typeface="微软雅黑" charset="0"/>
              </a:rPr>
              <a:t>6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将第三方库注入到模块中，如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import-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loader</a:t>
            </a:r>
          </a:p>
          <a:p>
            <a:pPr lvl="0">
              <a:lnSpc>
                <a:spcPct val="150000"/>
              </a:lnSpc>
            </a:pPr>
            <a:r>
              <a:rPr lang="zh-CN" altLang="zh-CN" sz="2400" dirty="0">
                <a:latin typeface="微软雅黑" charset="0"/>
                <a:ea typeface="微软雅黑" charset="0"/>
              </a:rPr>
              <a:t>7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en-US" altLang="zh-CN" sz="2400" dirty="0" smtClean="0">
                <a:latin typeface="微软雅黑" charset="0"/>
                <a:ea typeface="微软雅黑" charset="0"/>
                <a:hlinkClick r:id="rId2"/>
              </a:rPr>
              <a:t>List of loaders</a:t>
            </a:r>
            <a:endParaRPr lang="en-US" altLang="zh-CN" sz="2400" dirty="0">
              <a:latin typeface="微软雅黑" charset="0"/>
              <a:ea typeface="微软雅黑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>
                <a:latin typeface="微软雅黑" charset="0"/>
                <a:ea typeface="微软雅黑" charset="0"/>
                <a:sym typeface="+mn-ea"/>
              </a:rPr>
              <a:t>常用</a:t>
            </a:r>
            <a:r>
              <a:rPr lang="en-US" altLang="zh-CN" sz="3600" b="1">
                <a:latin typeface="微软雅黑" charset="0"/>
                <a:ea typeface="微软雅黑" charset="0"/>
                <a:sym typeface="+mn-ea"/>
              </a:rPr>
              <a:t>Loaders</a:t>
            </a:r>
            <a:r>
              <a:rPr lang="zh-CN" altLang="zh-CN" sz="3600" b="1">
                <a:latin typeface="微软雅黑" charset="0"/>
                <a:ea typeface="微软雅黑" charset="0"/>
                <a:sym typeface="+mn-ea"/>
              </a:rPr>
              <a:t>介绍</a:t>
            </a:r>
            <a:endParaRPr lang="zh-CN" altLang="zh-CN" sz="3600" b="1" dirty="0" err="1" smtClean="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文本框 3"/>
          <p:cNvSpPr txBox="1"/>
          <p:nvPr/>
        </p:nvSpPr>
        <p:spPr>
          <a:xfrm>
            <a:off x="475463" y="1196975"/>
            <a:ext cx="7985125" cy="227754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2400" dirty="0" smtClean="0">
                <a:latin typeface="微软雅黑" charset="0"/>
                <a:ea typeface="微软雅黑" charset="0"/>
              </a:rPr>
              <a:t>1.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 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生成</a:t>
            </a:r>
            <a:r>
              <a:rPr lang="en-US" altLang="zh-CN" sz="2400" dirty="0">
                <a:latin typeface="微软雅黑" charset="0"/>
                <a:ea typeface="微软雅黑" charset="0"/>
              </a:rPr>
              <a:t>html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文件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及注入资源</a:t>
            </a:r>
            <a:r>
              <a:rPr lang="zh-CN" altLang="zh-CN" sz="2400" dirty="0" smtClean="0">
                <a:latin typeface="微软雅黑" charset="0"/>
                <a:ea typeface="微软雅黑" charset="0"/>
              </a:rPr>
              <a:t>，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HtmlWebpackPlugin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2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将</a:t>
            </a:r>
            <a:r>
              <a:rPr lang="en-US" altLang="zh-CN" sz="2400" dirty="0" err="1">
                <a:latin typeface="微软雅黑" charset="0"/>
                <a:ea typeface="微软雅黑" charset="0"/>
              </a:rPr>
              <a:t>css</a:t>
            </a:r>
            <a:r>
              <a:rPr lang="zh-CN" altLang="zh-CN" sz="2400" dirty="0">
                <a:latin typeface="微软雅黑" charset="0"/>
                <a:ea typeface="微软雅黑" charset="0"/>
              </a:rPr>
              <a:t>成生文件，而非内联，ExtractTextPlugin</a:t>
            </a:r>
          </a:p>
          <a:p>
            <a:pPr lvl="0">
              <a:lnSpc>
                <a:spcPct val="150000"/>
              </a:lnSpc>
            </a:pPr>
            <a:r>
              <a:rPr lang="en-US" altLang="zh-CN" sz="2400" dirty="0">
                <a:latin typeface="微软雅黑" charset="0"/>
                <a:ea typeface="微软雅黑" charset="0"/>
              </a:rPr>
              <a:t>3</a:t>
            </a:r>
            <a:r>
              <a:rPr lang="en-US" altLang="zh-CN" sz="24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2400" dirty="0">
                <a:latin typeface="微软雅黑" charset="0"/>
                <a:ea typeface="微软雅黑" charset="0"/>
              </a:rPr>
              <a:t>代码丑化，UglifyJsPlugin，开发过程</a:t>
            </a:r>
            <a:r>
              <a:rPr lang="zh-CN" altLang="en-US" sz="2400" dirty="0" smtClean="0">
                <a:latin typeface="微软雅黑" charset="0"/>
                <a:ea typeface="微软雅黑" charset="0"/>
              </a:rPr>
              <a:t>中不建议打开</a:t>
            </a:r>
            <a:endParaRPr lang="en-US" altLang="zh-CN" sz="2400" dirty="0" smtClean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2400" dirty="0" smtClean="0">
                <a:latin typeface="微软雅黑" charset="0"/>
                <a:ea typeface="微软雅黑" charset="0"/>
              </a:rPr>
              <a:t>4. </a:t>
            </a:r>
            <a:r>
              <a:rPr lang="en-US" altLang="zh-CN" sz="2400" dirty="0" smtClean="0">
                <a:latin typeface="微软雅黑" charset="0"/>
                <a:ea typeface="微软雅黑" charset="0"/>
                <a:hlinkClick r:id="rId3"/>
              </a:rPr>
              <a:t>List of Plugins</a:t>
            </a:r>
            <a:endParaRPr lang="en-US" altLang="zh-CN" sz="2400" dirty="0" smtClean="0">
              <a:latin typeface="微软雅黑" charset="0"/>
              <a:ea typeface="微软雅黑" charset="0"/>
            </a:endParaRPr>
          </a:p>
        </p:txBody>
      </p:sp>
      <p:sp>
        <p:nvSpPr>
          <p:cNvPr id="3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常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用</a:t>
            </a:r>
            <a:r>
              <a:rPr lang="en-US" altLang="zh-CN" sz="3600" b="1" dirty="0">
                <a:latin typeface="微软雅黑" charset="0"/>
                <a:ea typeface="微软雅黑" charset="0"/>
                <a:sym typeface="+mn-ea"/>
              </a:rPr>
              <a:t>Plugins</a:t>
            </a:r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介绍</a:t>
            </a:r>
            <a:endParaRPr lang="zh-CN" altLang="zh-CN" sz="3600" b="1" dirty="0" smtClean="0">
              <a:latin typeface="微软雅黑" charset="0"/>
              <a:ea typeface="微软雅黑" charset="0"/>
              <a:sym typeface="+mn-ea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–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 生成文件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475463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微软雅黑" charset="0"/>
                <a:ea typeface="微软雅黑" charset="0"/>
              </a:rPr>
              <a:t>e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ntry  =&gt;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入口文件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3"/>
          <a:srcRect r="62397"/>
          <a:stretch/>
        </p:blipFill>
        <p:spPr>
          <a:xfrm>
            <a:off x="475463" y="3064002"/>
            <a:ext cx="8362932" cy="3190225"/>
          </a:xfrm>
          <a:prstGeom prst="rect">
            <a:avLst/>
          </a:prstGeom>
        </p:spPr>
      </p:pic>
      <p:sp>
        <p:nvSpPr>
          <p:cNvPr id="8" name="文本框 3"/>
          <p:cNvSpPr txBox="1"/>
          <p:nvPr/>
        </p:nvSpPr>
        <p:spPr>
          <a:xfrm>
            <a:off x="457200" y="213933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- Single entry</a:t>
            </a:r>
            <a:endParaRPr lang="zh-CN" altLang="en-US" sz="3200" dirty="0" smtClean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2258241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–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 生成文件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475463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微软雅黑" charset="0"/>
                <a:ea typeface="微软雅黑" charset="0"/>
              </a:rPr>
              <a:t>e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ntry  =&gt;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入口文件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457200" y="213933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- Object syntax</a:t>
            </a:r>
            <a:endParaRPr lang="zh-CN" altLang="en-US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r="66742"/>
          <a:stretch/>
        </p:blipFill>
        <p:spPr>
          <a:xfrm>
            <a:off x="475463" y="3155170"/>
            <a:ext cx="6026815" cy="3053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6766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–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 生成文件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475463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en-US" altLang="zh-CN" sz="3200" dirty="0">
                <a:latin typeface="微软雅黑" charset="0"/>
                <a:ea typeface="微软雅黑" charset="0"/>
              </a:rPr>
              <a:t>e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ntry  =&gt;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入口文件</a:t>
            </a:r>
          </a:p>
        </p:txBody>
      </p:sp>
      <p:sp>
        <p:nvSpPr>
          <p:cNvPr id="8" name="文本框 3"/>
          <p:cNvSpPr txBox="1"/>
          <p:nvPr/>
        </p:nvSpPr>
        <p:spPr>
          <a:xfrm>
            <a:off x="457200" y="213933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- Object syntax</a:t>
            </a:r>
            <a:endParaRPr lang="zh-CN" altLang="en-US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462" y="3168113"/>
            <a:ext cx="7778669" cy="32349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8284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en-US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zh-CN" sz="3600" b="1" dirty="0">
                <a:latin typeface="微软雅黑" charset="0"/>
                <a:ea typeface="微软雅黑" charset="0"/>
                <a:sym typeface="+mn-ea"/>
              </a:rPr>
              <a:t>基础构建 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–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 生成文件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475463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2. output =&gt;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输出文件路径配置等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6613" y="2833649"/>
            <a:ext cx="8456387" cy="2169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536571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0633" y="969311"/>
            <a:ext cx="1060412" cy="1060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284203" y="1165949"/>
            <a:ext cx="56583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老板</a:t>
            </a:r>
            <a:r>
              <a:rPr lang="en-US" altLang="zh-CN" sz="2800" dirty="0" smtClean="0">
                <a:latin typeface="微软雅黑"/>
                <a:cs typeface="微软雅黑"/>
              </a:rPr>
              <a:t>: React</a:t>
            </a:r>
            <a:r>
              <a:rPr lang="zh-CN" altLang="en-US" sz="2800" dirty="0" smtClean="0">
                <a:latin typeface="微软雅黑"/>
                <a:cs typeface="微软雅黑"/>
              </a:rPr>
              <a:t>挺好的，我们尝试用到项目中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2284203" y="2541886"/>
            <a:ext cx="5658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我</a:t>
            </a:r>
            <a:r>
              <a:rPr lang="en-US" altLang="zh-CN" sz="2800" dirty="0" smtClean="0">
                <a:latin typeface="微软雅黑"/>
                <a:cs typeface="微软雅黑"/>
              </a:rPr>
              <a:t>: </a:t>
            </a:r>
            <a:r>
              <a:rPr lang="zh-CN" altLang="en-US" sz="2800" dirty="0" smtClean="0">
                <a:latin typeface="微软雅黑"/>
                <a:cs typeface="微软雅黑"/>
              </a:rPr>
              <a:t>没问题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284203" y="3878075"/>
            <a:ext cx="5658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老板</a:t>
            </a:r>
            <a:r>
              <a:rPr lang="en-US" altLang="zh-CN" sz="2800" dirty="0" smtClean="0">
                <a:latin typeface="微软雅黑"/>
                <a:cs typeface="微软雅黑"/>
              </a:rPr>
              <a:t>: </a:t>
            </a:r>
            <a:r>
              <a:rPr lang="zh-CN" altLang="en-US" sz="2800" dirty="0" smtClean="0">
                <a:latin typeface="微软雅黑"/>
                <a:cs typeface="微软雅黑"/>
              </a:rPr>
              <a:t>忘了说，项目有</a:t>
            </a:r>
            <a:r>
              <a:rPr lang="en-US" altLang="zh-CN" sz="2800" dirty="0" smtClean="0">
                <a:latin typeface="微软雅黑"/>
                <a:cs typeface="微软雅黑"/>
              </a:rPr>
              <a:t>10</a:t>
            </a:r>
            <a:r>
              <a:rPr lang="zh-CN" altLang="en-US" sz="2800" dirty="0" smtClean="0">
                <a:latin typeface="微软雅黑"/>
                <a:cs typeface="微软雅黑"/>
              </a:rPr>
              <a:t>个页面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284203" y="5319932"/>
            <a:ext cx="5658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我</a:t>
            </a:r>
            <a:r>
              <a:rPr lang="en-US" altLang="zh-CN" sz="2800" dirty="0" smtClean="0">
                <a:latin typeface="微软雅黑"/>
                <a:cs typeface="微软雅黑"/>
              </a:rPr>
              <a:t>: </a:t>
            </a:r>
            <a:r>
              <a:rPr lang="zh-CN" altLang="zh-CN" sz="2800" dirty="0" smtClean="0">
                <a:latin typeface="微软雅黑"/>
                <a:cs typeface="微软雅黑"/>
              </a:rPr>
              <a:t>。</a:t>
            </a:r>
            <a:r>
              <a:rPr lang="zh-CN" altLang="en-US" sz="2800" dirty="0" smtClean="0">
                <a:latin typeface="微软雅黑"/>
                <a:cs typeface="微软雅黑"/>
              </a:rPr>
              <a:t>。。。。。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634" y="2304302"/>
            <a:ext cx="1060412" cy="106041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5724" y="3609479"/>
            <a:ext cx="1060412" cy="10604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0633" y="4999527"/>
            <a:ext cx="1060412" cy="106041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276043" y="3118634"/>
            <a:ext cx="1687737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4357" y="804560"/>
            <a:ext cx="6522357" cy="5358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96689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微软雅黑" charset="0"/>
                <a:ea typeface="微软雅黑" charset="0"/>
              </a:rPr>
              <a:t>From webpack1 to webpack2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884" y="1616475"/>
            <a:ext cx="3643736" cy="4240847"/>
          </a:xfrm>
          <a:prstGeom prst="rect">
            <a:avLst/>
          </a:prstGeom>
        </p:spPr>
      </p:pic>
      <p:sp>
        <p:nvSpPr>
          <p:cNvPr id="7" name="文本框 3"/>
          <p:cNvSpPr txBox="1"/>
          <p:nvPr/>
        </p:nvSpPr>
        <p:spPr>
          <a:xfrm>
            <a:off x="4639668" y="3229968"/>
            <a:ext cx="4047132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webpack.github.io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0737903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b="1" dirty="0" err="1" smtClean="0">
                <a:latin typeface="微软雅黑" charset="0"/>
                <a:ea typeface="微软雅黑" charset="0"/>
              </a:rPr>
              <a:t>W</a:t>
            </a:r>
            <a:r>
              <a:rPr lang="en-US" altLang="zh-CN" b="1" dirty="0" err="1" smtClean="0">
                <a:latin typeface="微软雅黑" charset="0"/>
                <a:ea typeface="微软雅黑" charset="0"/>
              </a:rPr>
              <a:t>ebpack</a:t>
            </a:r>
            <a:r>
              <a:rPr lang="zh-CN" altLang="en-US" b="1" dirty="0">
                <a:latin typeface="微软雅黑" charset="0"/>
                <a:ea typeface="微软雅黑" charset="0"/>
              </a:rPr>
              <a:t>大规模应用开发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Big-scale app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思考：哪些方法提高构建速度？</a:t>
            </a:r>
          </a:p>
        </p:txBody>
      </p:sp>
      <p:sp>
        <p:nvSpPr>
          <p:cNvPr id="2" name="文本框 3"/>
          <p:cNvSpPr txBox="1"/>
          <p:nvPr/>
        </p:nvSpPr>
        <p:spPr>
          <a:xfrm>
            <a:off x="626745" y="17811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1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将大型库外链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sp>
        <p:nvSpPr>
          <p:cNvPr id="3" name="文本框 3"/>
          <p:cNvSpPr txBox="1"/>
          <p:nvPr/>
        </p:nvSpPr>
        <p:spPr>
          <a:xfrm>
            <a:off x="621665" y="236664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2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200" dirty="0" smtClean="0">
                <a:latin typeface="微软雅黑" charset="0"/>
                <a:ea typeface="微软雅黑" charset="0"/>
              </a:rPr>
              <a:t>编译</a:t>
            </a:r>
            <a:endParaRPr lang="zh-CN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621665" y="2966511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3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626745" y="3612227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4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缓存</a:t>
            </a:r>
            <a:endParaRPr lang="zh-CN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621665" y="4171259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5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200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6" grpId="0"/>
      <p:bldP spid="8" grpId="0"/>
      <p:bldP spid="9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实验机器</a:t>
            </a:r>
            <a:endParaRPr lang="zh-CN" alt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3519714"/>
            <a:ext cx="8417429" cy="894826"/>
          </a:xfrm>
          <a:prstGeom prst="rect">
            <a:avLst/>
          </a:prstGeom>
        </p:spPr>
      </p:pic>
      <p:pic>
        <p:nvPicPr>
          <p:cNvPr id="10" name="Picture 9" descr="tencentcloud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38714" y="1895929"/>
            <a:ext cx="2540000" cy="1143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346937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dirty="0" smtClean="0">
                <a:latin typeface="微软雅黑" charset="0"/>
                <a:ea typeface="微软雅黑" charset="0"/>
                <a:sym typeface="+mn-ea"/>
              </a:rPr>
              <a:t>External</a:t>
            </a:r>
          </a:p>
          <a:p>
            <a:pPr marL="0" indent="0">
              <a:buNone/>
            </a:pPr>
            <a:r>
              <a:rPr lang="zh-CN" altLang="zh-CN" dirty="0">
                <a:latin typeface="微软雅黑" charset="0"/>
                <a:ea typeface="微软雅黑" charset="0"/>
              </a:rPr>
              <a:t>   常用于引入外链作为</a:t>
            </a:r>
            <a:r>
              <a:rPr lang="en-US" altLang="zh-CN" dirty="0">
                <a:latin typeface="微软雅黑" charset="0"/>
                <a:ea typeface="微软雅黑" charset="0"/>
              </a:rPr>
              <a:t>library</a:t>
            </a:r>
          </a:p>
          <a:p>
            <a:pPr marL="0" indent="0">
              <a:buNone/>
            </a:pPr>
            <a:r>
              <a:rPr lang="en-US" altLang="zh-CN" dirty="0">
                <a:latin typeface="微软雅黑" charset="0"/>
                <a:ea typeface="微软雅黑" charset="0"/>
              </a:rPr>
              <a:t>	</a:t>
            </a:r>
          </a:p>
        </p:txBody>
      </p:sp>
      <p:pic>
        <p:nvPicPr>
          <p:cNvPr id="4" name="图片 3" descr="NF7Q~YG`QK)2Q1]%2%VR3R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2960" y="3556000"/>
            <a:ext cx="4935220" cy="1950720"/>
          </a:xfrm>
          <a:prstGeom prst="rect">
            <a:avLst/>
          </a:prstGeom>
        </p:spPr>
      </p:pic>
      <p:pic>
        <p:nvPicPr>
          <p:cNvPr id="5" name="图片 4" descr="1G%K{NXGS]{BYZ$DH`YY5I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2960" y="2773045"/>
            <a:ext cx="8161020" cy="559435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将大型库外链</a:t>
            </a:r>
            <a:endParaRPr lang="zh-CN" altLang="en-US" sz="3600" b="1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将大型库外链</a:t>
            </a:r>
            <a:endParaRPr lang="zh-CN" alt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76043" y="3118634"/>
            <a:ext cx="16877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Microsoft YaHei"/>
              <a:cs typeface="Microsoft YaHei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Microsoft YaHei"/>
              <a:cs typeface="Microsoft YaHei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2</a:t>
            </a:r>
            <a:r>
              <a:rPr lang="en-US" altLang="zh-CN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6</a:t>
            </a:r>
            <a:r>
              <a:rPr lang="en-US" altLang="zh-CN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s</a:t>
            </a:r>
            <a:endParaRPr lang="en-US" altLang="zh-CN" sz="2800" b="1" dirty="0" smtClean="0">
              <a:solidFill>
                <a:srgbClr val="FF0000"/>
              </a:solidFill>
              <a:latin typeface="Microsoft YaHei"/>
              <a:cs typeface="Microsoft YaHei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Microsoft YaHei"/>
              <a:cs typeface="Microsoft YaHei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Microsoft YaHei"/>
              <a:cs typeface="Microsoft YaHei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Microsoft YaHei"/>
                <a:cs typeface="Microsoft YaHei"/>
              </a:rPr>
              <a:t>18s</a:t>
            </a:r>
            <a:endParaRPr lang="en-US" altLang="zh-CN" sz="2800" b="1" dirty="0">
              <a:solidFill>
                <a:srgbClr val="FF0000"/>
              </a:solidFill>
              <a:latin typeface="Microsoft YaHei"/>
              <a:cs typeface="Microsoft YaHei"/>
            </a:endParaRPr>
          </a:p>
        </p:txBody>
      </p:sp>
      <p:sp>
        <p:nvSpPr>
          <p:cNvPr id="10" name="Down Arrow 9"/>
          <p:cNvSpPr/>
          <p:nvPr/>
        </p:nvSpPr>
        <p:spPr>
          <a:xfrm>
            <a:off x="457200" y="4867732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21642" y="1306286"/>
            <a:ext cx="5992586" cy="5129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62244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dirty="0" err="1" smtClean="0">
                <a:latin typeface="Microsoft YaHei"/>
                <a:ea typeface="微软雅黑" charset="0"/>
                <a:cs typeface="Microsoft YaHei"/>
                <a:sym typeface="+mn-ea"/>
              </a:rPr>
              <a:t>DllPlugin</a:t>
            </a:r>
            <a:endParaRPr lang="en-US" dirty="0" smtClean="0">
              <a:latin typeface="Microsoft YaHei"/>
              <a:ea typeface="微软雅黑" charset="0"/>
              <a:cs typeface="Microsoft YaHei"/>
              <a:sym typeface="+mn-ea"/>
            </a:endParaRPr>
          </a:p>
          <a:p>
            <a:pPr marL="0" indent="0">
              <a:buNone/>
            </a:pPr>
            <a:r>
              <a:rPr lang="zh-CN" altLang="zh-CN" dirty="0">
                <a:latin typeface="Microsoft YaHei"/>
                <a:ea typeface="微软雅黑" charset="0"/>
                <a:cs typeface="Microsoft YaHei"/>
              </a:rPr>
              <a:t>   </a:t>
            </a:r>
            <a:r>
              <a:rPr lang="zh-CN" altLang="en-US" dirty="0" smtClean="0">
                <a:latin typeface="Microsoft YaHei"/>
                <a:ea typeface="微软雅黑" charset="0"/>
                <a:cs typeface="Microsoft YaHei"/>
              </a:rPr>
              <a:t>动态连接库</a:t>
            </a:r>
            <a:r>
              <a:rPr lang="zh-CN" altLang="zh-CN" dirty="0" smtClean="0">
                <a:latin typeface="Microsoft YaHei"/>
                <a:ea typeface="微软雅黑" charset="0"/>
                <a:cs typeface="Microsoft YaHei"/>
              </a:rPr>
              <a:t>，</a:t>
            </a:r>
            <a:r>
              <a:rPr lang="zh-CN" altLang="en-US" dirty="0" smtClean="0">
                <a:latin typeface="Microsoft YaHei"/>
                <a:ea typeface="微软雅黑" charset="0"/>
                <a:cs typeface="Microsoft YaHei"/>
              </a:rPr>
              <a:t>即事先将包打好，再引用</a:t>
            </a:r>
            <a:r>
              <a:rPr lang="en-US" altLang="zh-CN" dirty="0">
                <a:latin typeface="Microsoft YaHei"/>
                <a:ea typeface="微软雅黑" charset="0"/>
                <a:cs typeface="Microsoft YaHei"/>
              </a:rPr>
              <a:t>	</a:t>
            </a: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 smtClean="0">
                <a:latin typeface="微软雅黑" charset="0"/>
                <a:ea typeface="微软雅黑" charset="0"/>
              </a:rPr>
              <a:t>编译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DllPlugin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zh-CN" altLang="zh-CN" dirty="0">
                <a:latin typeface="微软雅黑" charset="0"/>
                <a:ea typeface="微软雅黑" charset="0"/>
              </a:rPr>
              <a:t>  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647" y="411866"/>
            <a:ext cx="4828843" cy="6295381"/>
          </a:xfrm>
          <a:prstGeom prst="rect">
            <a:avLst/>
          </a:prstGeom>
        </p:spPr>
      </p:pic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125603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DllReferencePlugin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zh-CN" altLang="zh-CN" dirty="0" smtClean="0">
                <a:latin typeface="微软雅黑" charset="0"/>
                <a:ea typeface="微软雅黑" charset="0"/>
              </a:rPr>
              <a:t>  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293" y="3079651"/>
            <a:ext cx="8670457" cy="1462487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1256032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noParse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zh-CN" altLang="zh-CN" dirty="0" smtClean="0">
                <a:latin typeface="微软雅黑" charset="0"/>
                <a:ea typeface="微软雅黑" charset="0"/>
              </a:rPr>
              <a:t>  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将部份库预先编译好为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es5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6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2256" y="2711452"/>
            <a:ext cx="5236029" cy="35997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902727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159258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PrefetchPlugin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en-US" dirty="0" smtClean="0">
                <a:latin typeface="微软雅黑" charset="0"/>
                <a:ea typeface="微软雅黑" charset="0"/>
                <a:sym typeface="+mn-ea"/>
              </a:rPr>
              <a:t>   stats</a:t>
            </a:r>
            <a:r>
              <a:rPr lang="en-US" dirty="0">
                <a:latin typeface="微软雅黑" charset="0"/>
                <a:ea typeface="微软雅黑" charset="0"/>
                <a:sym typeface="+mn-ea"/>
              </a:rPr>
              <a:t>-</a:t>
            </a:r>
            <a:r>
              <a:rPr lang="en-US" dirty="0" err="1">
                <a:latin typeface="微软雅黑" charset="0"/>
                <a:ea typeface="微软雅黑" charset="0"/>
                <a:sym typeface="+mn-ea"/>
              </a:rPr>
              <a:t>webpack</a:t>
            </a:r>
            <a:r>
              <a:rPr lang="en-US" dirty="0">
                <a:latin typeface="微软雅黑" charset="0"/>
                <a:ea typeface="微软雅黑" charset="0"/>
                <a:sym typeface="+mn-ea"/>
              </a:rPr>
              <a:t>-plugin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8430" y="3465284"/>
            <a:ext cx="8138370" cy="145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408361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微软雅黑" charset="0"/>
                <a:ea typeface="微软雅黑" charset="0"/>
              </a:rPr>
              <a:t>From webpack1 to webpack2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6" name="Picture 5" descr="webpacklogo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68" y="2969587"/>
            <a:ext cx="4509781" cy="1755083"/>
          </a:xfrm>
          <a:prstGeom prst="rect">
            <a:avLst/>
          </a:prstGeom>
        </p:spPr>
      </p:pic>
      <p:sp>
        <p:nvSpPr>
          <p:cNvPr id="5" name="文本框 3"/>
          <p:cNvSpPr txBox="1"/>
          <p:nvPr/>
        </p:nvSpPr>
        <p:spPr>
          <a:xfrm>
            <a:off x="4546349" y="1632735"/>
            <a:ext cx="4047132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webpack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..</a:t>
            </a:r>
            <a:r>
              <a:rPr lang="en-US" altLang="zh-CN" sz="3200" dirty="0" err="1" smtClean="0">
                <a:latin typeface="微软雅黑" charset="0"/>
                <a:ea typeface="微软雅黑" charset="0"/>
              </a:rPr>
              <a:t>io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4546349" y="4724670"/>
            <a:ext cx="4047132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webpack.js.org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cxnSp>
        <p:nvCxnSpPr>
          <p:cNvPr id="3" name="Straight Arrow Connector 2"/>
          <p:cNvCxnSpPr>
            <a:stCxn id="5" idx="2"/>
            <a:endCxn id="7" idx="0"/>
          </p:cNvCxnSpPr>
          <p:nvPr/>
        </p:nvCxnSpPr>
        <p:spPr>
          <a:xfrm>
            <a:off x="6569915" y="2422695"/>
            <a:ext cx="0" cy="230197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03447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159258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PrefetchPlugin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en-US" dirty="0" smtClean="0">
                <a:latin typeface="微软雅黑" charset="0"/>
                <a:ea typeface="微软雅黑" charset="0"/>
                <a:sym typeface="+mn-ea"/>
              </a:rPr>
              <a:t>  </a:t>
            </a:r>
            <a:r>
              <a:rPr lang="en-US" dirty="0">
                <a:latin typeface="微软雅黑" charset="0"/>
                <a:ea typeface="微软雅黑" charset="0"/>
                <a:sym typeface="+mn-ea"/>
              </a:rPr>
              <a:t> http://</a:t>
            </a:r>
            <a:r>
              <a:rPr lang="en-US" dirty="0" err="1">
                <a:latin typeface="微软雅黑" charset="0"/>
                <a:ea typeface="微软雅黑" charset="0"/>
                <a:sym typeface="+mn-ea"/>
              </a:rPr>
              <a:t>webpack.github.io</a:t>
            </a:r>
            <a:r>
              <a:rPr lang="en-US" dirty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en-US" dirty="0" err="1">
                <a:latin typeface="微软雅黑" charset="0"/>
                <a:ea typeface="微软雅黑" charset="0"/>
                <a:sym typeface="+mn-ea"/>
              </a:rPr>
              <a:t>analyse</a:t>
            </a:r>
            <a:r>
              <a:rPr lang="en-US" dirty="0">
                <a:latin typeface="微软雅黑" charset="0"/>
                <a:ea typeface="微软雅黑" charset="0"/>
                <a:sym typeface="+mn-ea"/>
              </a:rPr>
              <a:t>/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34142" y="2848429"/>
            <a:ext cx="6912430" cy="35846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17290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1592580"/>
          </a:xfrm>
        </p:spPr>
        <p:txBody>
          <a:bodyPr>
            <a:normAutofit/>
          </a:bodyPr>
          <a:lstStyle/>
          <a:p>
            <a:r>
              <a:rPr lang="en-US" dirty="0" err="1" smtClean="0">
                <a:latin typeface="微软雅黑" charset="0"/>
                <a:ea typeface="微软雅黑" charset="0"/>
                <a:sym typeface="+mn-ea"/>
              </a:rPr>
              <a:t>PrefetchPlugin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  <a:p>
            <a:pPr marL="0" indent="0">
              <a:buNone/>
            </a:pPr>
            <a:r>
              <a:rPr lang="en-US" dirty="0" smtClean="0">
                <a:latin typeface="微软雅黑" charset="0"/>
                <a:ea typeface="微软雅黑" charset="0"/>
                <a:sym typeface="+mn-ea"/>
              </a:rPr>
              <a:t>  hints =&gt; long module build chains</a:t>
            </a:r>
            <a:endParaRPr lang="en-US" dirty="0" smtClean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485" y="3682999"/>
            <a:ext cx="8422006" cy="1124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74510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>
                <a:latin typeface="微软雅黑" charset="0"/>
                <a:ea typeface="微软雅黑" charset="0"/>
              </a:rPr>
              <a:t>将库预先</a:t>
            </a:r>
            <a:r>
              <a:rPr lang="zh-CN" altLang="zh-CN" sz="3600" b="1" dirty="0">
                <a:latin typeface="微软雅黑" charset="0"/>
                <a:ea typeface="微软雅黑" charset="0"/>
              </a:rPr>
              <a:t>编译</a:t>
            </a:r>
          </a:p>
        </p:txBody>
      </p:sp>
      <p:sp>
        <p:nvSpPr>
          <p:cNvPr id="6" name="Rectangle 5"/>
          <p:cNvSpPr/>
          <p:nvPr/>
        </p:nvSpPr>
        <p:spPr>
          <a:xfrm>
            <a:off x="276043" y="3118634"/>
            <a:ext cx="1687737" cy="22467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启动时间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26s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1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6.8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85286" y="4867732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30927" y="1324428"/>
            <a:ext cx="6039253" cy="4916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49335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altLang="zh-CN" dirty="0" err="1">
                <a:latin typeface="微软雅黑" charset="0"/>
                <a:ea typeface="微软雅黑" charset="0"/>
              </a:rPr>
              <a:t>r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esolve.alias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4714" y="2826657"/>
            <a:ext cx="8527143" cy="2510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484556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resolve.unsafeCache</a:t>
            </a:r>
            <a:endParaRPr lang="en-US" altLang="zh-CN" dirty="0">
              <a:latin typeface="微软雅黑" charset="0"/>
              <a:ea typeface="微软雅黑" charset="0"/>
            </a:endParaRPr>
          </a:p>
          <a:p>
            <a:pPr marL="0" indent="0">
              <a:buNone/>
            </a:pPr>
            <a:r>
              <a:rPr lang="en-US" altLang="zh-CN" dirty="0">
                <a:latin typeface="微软雅黑" charset="0"/>
                <a:ea typeface="微软雅黑" charset="0"/>
              </a:rPr>
              <a:t>i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f true</a:t>
            </a:r>
          </a:p>
          <a:p>
            <a:pPr marL="0" indent="0">
              <a:buNone/>
            </a:pPr>
            <a:r>
              <a:rPr lang="zh-CN" altLang="en-US" dirty="0" smtClean="0">
                <a:latin typeface="微软雅黑" charset="0"/>
                <a:ea typeface="微软雅黑" charset="0"/>
              </a:rPr>
              <a:t>保存搜索过的路径，下次启动编译，不再搜索。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00340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en-US" altLang="zh-CN" dirty="0">
                <a:latin typeface="微软雅黑" charset="0"/>
                <a:ea typeface="微软雅黑" charset="0"/>
              </a:rPr>
              <a:t>e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xclude</a:t>
            </a:r>
          </a:p>
          <a:p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2105" y="2133877"/>
            <a:ext cx="7845894" cy="3847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5619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4525963"/>
          </a:xfrm>
        </p:spPr>
        <p:txBody>
          <a:bodyPr/>
          <a:lstStyle/>
          <a:p>
            <a:r>
              <a:rPr lang="zh-CN" altLang="en-US" dirty="0" smtClean="0">
                <a:latin typeface="微软雅黑" charset="0"/>
                <a:ea typeface="微软雅黑" charset="0"/>
              </a:rPr>
              <a:t>慎用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marL="514350" indent="-514350">
              <a:buAutoNum type="arabicPeriod"/>
            </a:pPr>
            <a:r>
              <a:rPr lang="en-US" altLang="zh-CN" dirty="0" err="1" smtClean="0">
                <a:latin typeface="微软雅黑" charset="0"/>
                <a:ea typeface="微软雅黑" charset="0"/>
              </a:rPr>
              <a:t>resolve.root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marL="514350" indent="-514350">
              <a:buAutoNum type="arabicPeriod"/>
            </a:pPr>
            <a:r>
              <a:rPr lang="en-US" altLang="zh-CN" dirty="0" err="1" smtClean="0">
                <a:latin typeface="微软雅黑" charset="0"/>
                <a:ea typeface="微软雅黑" charset="0"/>
              </a:rPr>
              <a:t>resolve.modulesDirectory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pPr marL="514350" indent="-514350">
              <a:buAutoNum type="arabicPeriod"/>
            </a:pPr>
            <a:r>
              <a:rPr lang="en-US" altLang="zh-CN" dirty="0" err="1">
                <a:latin typeface="微软雅黑" charset="0"/>
                <a:ea typeface="微软雅黑" charset="0"/>
              </a:rPr>
              <a:t>r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esolve.fallback</a:t>
            </a:r>
            <a:endParaRPr lang="en-US" altLang="zh-CN" dirty="0" smtClean="0">
              <a:latin typeface="微软雅黑" charset="0"/>
              <a:ea typeface="微软雅黑" charset="0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10511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减少构建搜索或编译路径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98714" y="3113950"/>
            <a:ext cx="16877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18s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15s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598714" y="4863048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15986" y="1324427"/>
            <a:ext cx="5970814" cy="49158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323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缓存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776151"/>
          </a:xfrm>
        </p:spPr>
        <p:txBody>
          <a:bodyPr/>
          <a:lstStyle/>
          <a:p>
            <a:r>
              <a:rPr lang="en-US" altLang="zh-CN" dirty="0" smtClean="0">
                <a:latin typeface="微软雅黑" charset="0"/>
                <a:ea typeface="微软雅黑" charset="0"/>
              </a:rPr>
              <a:t>babel-loader</a:t>
            </a: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99" y="2085557"/>
            <a:ext cx="6712857" cy="429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138256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缓存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211315" y="2878091"/>
            <a:ext cx="16877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15s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/>
                <a:cs typeface="微软雅黑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8" name="Down Arrow 7"/>
          <p:cNvSpPr/>
          <p:nvPr/>
        </p:nvSpPr>
        <p:spPr>
          <a:xfrm>
            <a:off x="294144" y="5058076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1280" y="1366157"/>
            <a:ext cx="6410377" cy="4849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99511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" name="Content Placeholder 4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3051615"/>
              </p:ext>
            </p:extLst>
          </p:nvPr>
        </p:nvGraphicFramePr>
        <p:xfrm>
          <a:off x="85817" y="1909098"/>
          <a:ext cx="9023855" cy="29260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870853"/>
                <a:gridCol w="1682049"/>
                <a:gridCol w="1338775"/>
                <a:gridCol w="2327407"/>
                <a:gridCol w="1804771"/>
              </a:tblGrid>
              <a:tr h="370840">
                <a:tc>
                  <a:txBody>
                    <a:bodyPr/>
                    <a:lstStyle/>
                    <a:p>
                      <a:endParaRPr lang="en-US" sz="5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Gulp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smtClean="0"/>
                        <a:t>Grunt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Browserify</a:t>
                      </a:r>
                      <a:endParaRPr lang="en-US" sz="32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200" dirty="0" err="1" smtClean="0"/>
                        <a:t>webpack</a:t>
                      </a:r>
                      <a:endParaRPr lang="en-US" sz="32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err="1" smtClean="0"/>
                        <a:t>Github</a:t>
                      </a:r>
                      <a:r>
                        <a:rPr lang="en-US" sz="3000" baseline="0" dirty="0" smtClean="0"/>
                        <a:t> Stars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23668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11105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10350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19684</a:t>
                      </a:r>
                      <a:endParaRPr lang="en-US" sz="3000" dirty="0"/>
                    </a:p>
                  </a:txBody>
                  <a:tcPr/>
                </a:tc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Weekly</a:t>
                      </a:r>
                      <a:r>
                        <a:rPr lang="en-US" sz="3000" baseline="0" dirty="0" smtClean="0"/>
                        <a:t> Download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65W+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46W+</a:t>
                      </a:r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3000" dirty="0" smtClean="0"/>
                        <a:t>50W+</a:t>
                      </a:r>
                    </a:p>
                    <a:p>
                      <a:pPr algn="ctr"/>
                      <a:endParaRPr lang="en-US" sz="3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3000" dirty="0" smtClean="0"/>
                        <a:t>66W+</a:t>
                      </a:r>
                      <a:endParaRPr lang="en-US" sz="3000" dirty="0"/>
                    </a:p>
                  </a:txBody>
                  <a:tcPr/>
                </a:tc>
              </a:tr>
            </a:tbl>
          </a:graphicData>
        </a:graphic>
      </p:graphicFrame>
      <p:sp>
        <p:nvSpPr>
          <p:cNvPr id="4" name="Title 1"/>
          <p:cNvSpPr txBox="1">
            <a:spLocks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Gulp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vs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 Grunt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vs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Browserify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vs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 </a:t>
            </a:r>
            <a:r>
              <a:rPr lang="en-US" altLang="zh-CN" sz="3600" b="1" dirty="0" err="1" smtClean="0">
                <a:latin typeface="微软雅黑" charset="0"/>
                <a:ea typeface="微软雅黑" charset="0"/>
                <a:sym typeface="+mn-ea"/>
              </a:rPr>
              <a:t>webpack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3071805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1701437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happypack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js</a:t>
            </a:r>
            <a:endParaRPr lang="en-US" altLang="zh-CN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899" y="2382157"/>
            <a:ext cx="6496957" cy="36994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3728870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1701437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Happypack</a:t>
            </a:r>
            <a:endParaRPr lang="en-US" altLang="zh-CN" dirty="0" smtClean="0">
              <a:latin typeface="微软雅黑" charset="0"/>
              <a:ea typeface="微软雅黑" charset="0"/>
            </a:endParaRPr>
          </a:p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js</a:t>
            </a:r>
            <a:endParaRPr lang="en-US" altLang="zh-CN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49829" y="2382156"/>
            <a:ext cx="7336971" cy="3834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833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1701437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微软雅黑" charset="0"/>
                <a:ea typeface="微软雅黑" charset="0"/>
              </a:rPr>
              <a:t>h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appypack</a:t>
            </a:r>
            <a:endParaRPr lang="en-US" altLang="zh-CN" dirty="0">
              <a:latin typeface="微软雅黑" charset="0"/>
              <a:ea typeface="微软雅黑" charset="0"/>
            </a:endParaRPr>
          </a:p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css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 (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用不了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e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xtract-text-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webpack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-plugin</a:t>
            </a:r>
            <a:endParaRPr lang="en-US" altLang="zh-CN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8785" y="3610427"/>
            <a:ext cx="8395016" cy="17961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27484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1701437"/>
          </a:xfrm>
        </p:spPr>
        <p:txBody>
          <a:bodyPr>
            <a:normAutofit/>
          </a:bodyPr>
          <a:lstStyle/>
          <a:p>
            <a:r>
              <a:rPr lang="en-US" altLang="zh-CN" dirty="0" err="1">
                <a:latin typeface="微软雅黑" charset="0"/>
                <a:ea typeface="微软雅黑" charset="0"/>
              </a:rPr>
              <a:t>h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appypack</a:t>
            </a:r>
            <a:endParaRPr lang="en-US" altLang="zh-CN" dirty="0">
              <a:latin typeface="微软雅黑" charset="0"/>
              <a:ea typeface="微软雅黑" charset="0"/>
            </a:endParaRPr>
          </a:p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css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 (</a:t>
            </a:r>
            <a:r>
              <a:rPr lang="zh-CN" altLang="en-US" dirty="0" smtClean="0">
                <a:latin typeface="微软雅黑" charset="0"/>
                <a:ea typeface="微软雅黑" charset="0"/>
              </a:rPr>
              <a:t>用不了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e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xtract-text-</a:t>
            </a:r>
            <a:r>
              <a:rPr lang="en-US" altLang="zh-CN" dirty="0" err="1" smtClean="0">
                <a:latin typeface="微软雅黑" charset="0"/>
                <a:ea typeface="微软雅黑" charset="0"/>
              </a:rPr>
              <a:t>webpack</a:t>
            </a:r>
            <a:r>
              <a:rPr lang="en-US" altLang="zh-CN" dirty="0" smtClean="0">
                <a:latin typeface="微软雅黑" charset="0"/>
                <a:ea typeface="微软雅黑" charset="0"/>
              </a:rPr>
              <a:t>-plugin</a:t>
            </a:r>
            <a:endParaRPr lang="en-US" altLang="zh-CN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6773" y="3428999"/>
            <a:ext cx="7961086" cy="196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63078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776151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happypack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1744" y="3313520"/>
            <a:ext cx="16877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64573" y="5493505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4" y="2231571"/>
            <a:ext cx="5065486" cy="41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9794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并行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9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686800" cy="776151"/>
          </a:xfrm>
        </p:spPr>
        <p:txBody>
          <a:bodyPr>
            <a:normAutofit/>
          </a:bodyPr>
          <a:lstStyle/>
          <a:p>
            <a:r>
              <a:rPr lang="en-US" altLang="zh-CN" dirty="0" err="1" smtClean="0">
                <a:latin typeface="微软雅黑" charset="0"/>
                <a:ea typeface="微软雅黑" charset="0"/>
              </a:rPr>
              <a:t>happypack</a:t>
            </a:r>
            <a:endParaRPr lang="en-US" altLang="zh-CN" dirty="0">
              <a:latin typeface="微软雅黑" charset="0"/>
              <a:ea typeface="微软雅黑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281744" y="3313520"/>
            <a:ext cx="1687737" cy="267765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全量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编译</a:t>
            </a:r>
            <a:r>
              <a:rPr lang="zh-CN" altLang="en-US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时间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8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 smtClean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  <a:p>
            <a:pPr algn="ctr"/>
            <a:r>
              <a:rPr lang="en-US" altLang="zh-CN" sz="2800" b="1" dirty="0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lang="en-US" altLang="zh-CN" sz="2800" b="1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altLang="zh-CN" sz="2800" b="1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7" name="Down Arrow 6"/>
          <p:cNvSpPr/>
          <p:nvPr/>
        </p:nvSpPr>
        <p:spPr>
          <a:xfrm>
            <a:off x="1364573" y="5493505"/>
            <a:ext cx="326112" cy="49767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21314" y="2231571"/>
            <a:ext cx="5065486" cy="4168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37127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成果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578" y="2790592"/>
            <a:ext cx="181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26s</a:t>
            </a:r>
            <a:endParaRPr lang="en-US" sz="50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0263" y="2790592"/>
            <a:ext cx="181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5</a:t>
            </a:r>
            <a:r>
              <a:rPr lang="en-US" altLang="zh-CN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sz="50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31151" y="2681734"/>
            <a:ext cx="783541" cy="119574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770066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成果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342578" y="2790592"/>
            <a:ext cx="181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66</a:t>
            </a:r>
            <a:r>
              <a:rPr lang="en-US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s</a:t>
            </a:r>
            <a:endParaRPr lang="en-US" sz="50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230263" y="2790592"/>
            <a:ext cx="1814286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5000" dirty="0" smtClean="0">
                <a:solidFill>
                  <a:srgbClr val="FF0000"/>
                </a:solidFill>
                <a:latin typeface="微软雅黑"/>
                <a:cs typeface="微软雅黑"/>
              </a:rPr>
              <a:t>19.5s</a:t>
            </a:r>
            <a:endParaRPr lang="en-US" sz="50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12" name="Down Arrow 11"/>
          <p:cNvSpPr/>
          <p:nvPr/>
        </p:nvSpPr>
        <p:spPr>
          <a:xfrm>
            <a:off x="4231151" y="2681734"/>
            <a:ext cx="783541" cy="119574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457200" y="1184881"/>
            <a:ext cx="618671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/>
                <a:cs typeface="微软雅黑"/>
              </a:rPr>
              <a:t>如果有代码丑化，如何</a:t>
            </a:r>
            <a:r>
              <a:rPr lang="zh-CN" altLang="zh-CN" sz="3200" dirty="0">
                <a:solidFill>
                  <a:srgbClr val="FF0000"/>
                </a:solidFill>
                <a:latin typeface="微软雅黑"/>
                <a:cs typeface="微软雅黑"/>
              </a:rPr>
              <a:t>？</a:t>
            </a:r>
            <a:endParaRPr lang="en-US" sz="32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243121" y="4267421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 smtClean="0">
                <a:solidFill>
                  <a:srgbClr val="FF0000"/>
                </a:solidFill>
                <a:latin typeface="微软雅黑"/>
                <a:cs typeface="微软雅黑"/>
              </a:rPr>
              <a:t>webpack.optimize.UglifyJsPlugin</a:t>
            </a:r>
            <a:endParaRPr lang="en-US" sz="32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5014692" y="4314813"/>
            <a:ext cx="38100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dirty="0" err="1">
                <a:solidFill>
                  <a:srgbClr val="FF0000"/>
                </a:solidFill>
                <a:latin typeface="微软雅黑"/>
                <a:cs typeface="微软雅黑"/>
              </a:rPr>
              <a:t>webpack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  <a:cs typeface="微软雅黑"/>
              </a:rPr>
              <a:t>-</a:t>
            </a:r>
            <a:r>
              <a:rPr lang="en-US" altLang="zh-CN" sz="3200" dirty="0" err="1">
                <a:solidFill>
                  <a:srgbClr val="FF0000"/>
                </a:solidFill>
                <a:latin typeface="微软雅黑"/>
                <a:cs typeface="微软雅黑"/>
              </a:rPr>
              <a:t>uglify</a:t>
            </a:r>
            <a:r>
              <a:rPr lang="en-US" altLang="zh-CN" sz="3200" dirty="0">
                <a:solidFill>
                  <a:srgbClr val="FF0000"/>
                </a:solidFill>
                <a:latin typeface="微软雅黑"/>
                <a:cs typeface="微软雅黑"/>
              </a:rPr>
              <a:t>-parallel</a:t>
            </a:r>
            <a:endParaRPr lang="en-US" sz="32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652030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9" grpId="0"/>
      <p:bldP spid="12" grpId="0" animBg="1"/>
      <p:bldP spid="6" grpId="0"/>
      <p:bldP spid="7" grpId="0"/>
      <p:bldP spid="8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>
              <a:lnSpc>
                <a:spcPct val="150000"/>
              </a:lnSpc>
            </a:pPr>
            <a:r>
              <a:rPr lang="zh-CN" altLang="en-US" sz="3600" b="1" dirty="0" smtClean="0">
                <a:latin typeface="微软雅黑" charset="0"/>
                <a:ea typeface="微软雅黑" charset="0"/>
              </a:rPr>
              <a:t>成果</a:t>
            </a:r>
            <a:endParaRPr lang="zh-CN" altLang="zh-CN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57200" y="1184881"/>
            <a:ext cx="6186714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 smtClean="0">
                <a:solidFill>
                  <a:srgbClr val="FF0000"/>
                </a:solidFill>
                <a:latin typeface="微软雅黑"/>
                <a:cs typeface="微软雅黑"/>
              </a:rPr>
              <a:t>如果有代码丑化，如何</a:t>
            </a:r>
            <a:r>
              <a:rPr lang="zh-CN" altLang="zh-CN" sz="3200" dirty="0">
                <a:solidFill>
                  <a:srgbClr val="FF0000"/>
                </a:solidFill>
                <a:latin typeface="微软雅黑"/>
                <a:cs typeface="微软雅黑"/>
              </a:rPr>
              <a:t>？</a:t>
            </a:r>
            <a:endParaRPr lang="en-US" sz="3200" dirty="0">
              <a:solidFill>
                <a:srgbClr val="FF0000"/>
              </a:solidFill>
              <a:latin typeface="微软雅黑"/>
              <a:cs typeface="微软雅黑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5943" y="2210019"/>
            <a:ext cx="4303485" cy="3516654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13513" y="2210019"/>
            <a:ext cx="4232715" cy="3516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88844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Webpack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有无更好的</a:t>
            </a:r>
            <a:r>
              <a:rPr lang="en-US" altLang="zh-CN" sz="3200" dirty="0" err="1" smtClean="0">
                <a:latin typeface="微软雅黑" charset="0"/>
                <a:ea typeface="微软雅黑" charset="0"/>
              </a:rPr>
              <a:t>livereload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方式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?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15855" y="2287434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旧的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live reload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都是整个页面刷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4968218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zh-CN" altLang="en-US" b="1" dirty="0">
                <a:latin typeface="微软雅黑" charset="0"/>
                <a:ea typeface="微软雅黑" charset="0"/>
              </a:rPr>
              <a:t>为什么</a:t>
            </a:r>
            <a:r>
              <a:rPr lang="zh-CN" altLang="en-US" b="1" dirty="0" smtClean="0">
                <a:latin typeface="微软雅黑" charset="0"/>
                <a:ea typeface="微软雅黑" charset="0"/>
              </a:rPr>
              <a:t>要用</a:t>
            </a:r>
            <a:r>
              <a:rPr lang="en-US" altLang="zh-CN" b="1" dirty="0" err="1">
                <a:latin typeface="微软雅黑" charset="0"/>
                <a:ea typeface="微软雅黑" charset="0"/>
              </a:rPr>
              <a:t>w</a:t>
            </a:r>
            <a:r>
              <a:rPr lang="en-US" altLang="zh-CN" b="1" dirty="0" err="1" smtClean="0">
                <a:latin typeface="微软雅黑" charset="0"/>
                <a:ea typeface="微软雅黑" charset="0"/>
              </a:rPr>
              <a:t>ebpack</a:t>
            </a:r>
            <a:endParaRPr lang="en-US" altLang="zh-CN" b="1" dirty="0">
              <a:latin typeface="微软雅黑" charset="0"/>
              <a:ea typeface="微软雅黑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/>
              <a:t>why webpack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584776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/>
            <a:r>
              <a:rPr lang="zh-CN" altLang="en-US" sz="3200" b="1" dirty="0">
                <a:latin typeface="微软雅黑" charset="0"/>
                <a:ea typeface="微软雅黑" charset="0"/>
                <a:sym typeface="+mn-ea"/>
              </a:rPr>
              <a:t>热刷新</a:t>
            </a:r>
            <a:r>
              <a:rPr lang="en-US" altLang="zh-CN" sz="3200" b="1" dirty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3200" b="1" dirty="0">
                <a:latin typeface="微软雅黑" charset="0"/>
                <a:ea typeface="微软雅黑" charset="0"/>
                <a:sym typeface="+mn-ea"/>
              </a:rPr>
              <a:t>热替换</a:t>
            </a:r>
            <a:endParaRPr lang="zh-CN" altLang="zh-CN" sz="32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621665" y="1993044"/>
            <a:ext cx="7985125" cy="2267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自建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server</a:t>
            </a:r>
          </a:p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React-hot-loader</a:t>
            </a:r>
          </a:p>
          <a:p>
            <a:pPr marL="514350" lvl="0" indent="-514350">
              <a:lnSpc>
                <a:spcPct val="150000"/>
              </a:lnSpc>
              <a:buAutoNum type="arabicPeriod"/>
            </a:pPr>
            <a:r>
              <a:rPr lang="en-US" altLang="zh-CN" sz="3200" dirty="0" err="1">
                <a:latin typeface="微软雅黑" charset="0"/>
                <a:ea typeface="微软雅黑" charset="0"/>
              </a:rPr>
              <a:t>HotModuleReplacementPlugin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678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  <p:bldP spid="5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热刷新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热替换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28331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自建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server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180007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100" y="0"/>
            <a:ext cx="803638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75978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热刷新</a:t>
            </a:r>
            <a:r>
              <a:rPr lang="en-US" altLang="zh-CN" sz="3600" b="1" dirty="0" smtClean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热替换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28331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  <a:buFont typeface="Arial" charset="0"/>
              <a:buNone/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自建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server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有什么好处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1665" y="1993044"/>
            <a:ext cx="7985125" cy="1528624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场景：产品找你配置代理体验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3200" dirty="0" smtClean="0">
                <a:latin typeface="微软雅黑" charset="0"/>
                <a:ea typeface="微软雅黑" charset="0"/>
              </a:rPr>
              <a:t>proxy-middleware</a:t>
            </a:r>
          </a:p>
        </p:txBody>
      </p:sp>
    </p:spTree>
    <p:extLst>
      <p:ext uri="{BB962C8B-B14F-4D97-AF65-F5344CB8AC3E}">
        <p14:creationId xmlns:p14="http://schemas.microsoft.com/office/powerpoint/2010/main" val="90972142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热刷新</a:t>
            </a:r>
            <a:r>
              <a:rPr lang="en-US" altLang="zh-CN" sz="3600" b="1" dirty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热替换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>
                <a:latin typeface="微软雅黑" charset="0"/>
                <a:ea typeface="微软雅黑" charset="0"/>
              </a:rPr>
              <a:t>r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eact-hot-loader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911" y="2826955"/>
            <a:ext cx="7922879" cy="221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69901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热刷新</a:t>
            </a:r>
            <a:r>
              <a:rPr lang="en-US" altLang="zh-CN" sz="3600" b="1" dirty="0">
                <a:latin typeface="微软雅黑" charset="0"/>
                <a:ea typeface="微软雅黑" charset="0"/>
                <a:sym typeface="+mn-ea"/>
              </a:rPr>
              <a:t>/</a:t>
            </a:r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热替换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indent="0">
              <a:lnSpc>
                <a:spcPct val="150000"/>
              </a:lnSpc>
              <a:buFont typeface="Arial" charset="0"/>
              <a:buNone/>
            </a:pPr>
            <a:r>
              <a:rPr lang="en-US" altLang="zh-CN" sz="3200" dirty="0" err="1">
                <a:latin typeface="微软雅黑" charset="0"/>
                <a:ea typeface="微软雅黑" charset="0"/>
              </a:rPr>
              <a:t>HotModuleReplacementPlugin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pic>
        <p:nvPicPr>
          <p:cNvPr id="5" name="图片 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72" y="3250113"/>
            <a:ext cx="8315404" cy="1520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390611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1个几万行的</a:t>
            </a:r>
            <a:r>
              <a:rPr lang="en-US" altLang="zh-CN" sz="3200" dirty="0" err="1" smtClean="0">
                <a:latin typeface="微软雅黑" charset="0"/>
                <a:ea typeface="微软雅黑" charset="0"/>
              </a:rPr>
              <a:t>js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 bundle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报错，如何定位？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5260589" y="2171758"/>
            <a:ext cx="13947389" cy="1668008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4985185" y="4020923"/>
            <a:ext cx="13591975" cy="1401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30114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90106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devtool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06" y="2329139"/>
            <a:ext cx="8734772" cy="3476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433129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90106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devtool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0000" y="1905000"/>
            <a:ext cx="6951713" cy="45012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27723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901065"/>
            <a:ext cx="7985125" cy="2267287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err="1">
                <a:latin typeface="微软雅黑" charset="0"/>
                <a:ea typeface="微软雅黑" charset="0"/>
              </a:rPr>
              <a:t>d</a:t>
            </a:r>
            <a:r>
              <a:rPr lang="en-US" altLang="zh-CN" sz="3200" dirty="0" err="1" smtClean="0">
                <a:latin typeface="微软雅黑" charset="0"/>
                <a:ea typeface="微软雅黑" charset="0"/>
              </a:rPr>
              <a:t>evtool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个人喜欢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 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inline-source-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map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，信息详尽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eval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, </a:t>
            </a:r>
            <a:r>
              <a:rPr lang="zh-CN" altLang="en-US" sz="3200" dirty="0" smtClean="0">
                <a:latin typeface="微软雅黑" charset="0"/>
                <a:ea typeface="微软雅黑" charset="0"/>
              </a:rPr>
              <a:t>速度快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996882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3"/>
          <p:cNvSpPr txBox="1"/>
          <p:nvPr/>
        </p:nvSpPr>
        <p:spPr>
          <a:xfrm>
            <a:off x="464503" y="1148080"/>
            <a:ext cx="8108950" cy="155448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1. </a:t>
            </a:r>
            <a:r>
              <a:rPr lang="zh-CN" altLang="zh-CN" sz="3200" dirty="0">
                <a:latin typeface="微软雅黑" charset="0"/>
                <a:ea typeface="微软雅黑" charset="0"/>
              </a:rPr>
              <a:t>与</a:t>
            </a:r>
            <a:r>
              <a:rPr lang="en-US" altLang="zh-CN" sz="3200" dirty="0">
                <a:latin typeface="微软雅黑" charset="0"/>
                <a:ea typeface="微软雅黑" charset="0"/>
              </a:rPr>
              <a:t>react</a:t>
            </a:r>
            <a:r>
              <a:rPr lang="zh-CN" altLang="zh-CN" sz="3200" dirty="0">
                <a:latin typeface="微软雅黑" charset="0"/>
                <a:ea typeface="微软雅黑" charset="0"/>
              </a:rPr>
              <a:t>一类模块化开发</a:t>
            </a:r>
            <a:r>
              <a:rPr lang="zh-CN" altLang="zh-CN" sz="3200" dirty="0" smtClean="0">
                <a:latin typeface="微软雅黑" charset="0"/>
                <a:ea typeface="微软雅黑" charset="0"/>
              </a:rPr>
              <a:t>的框架搭配着用比较好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595"/>
            <a:ext cx="8229600" cy="71247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为什么要用</a:t>
            </a:r>
            <a:r>
              <a:rPr lang="en-US" altLang="zh-CN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64820" y="3177540"/>
            <a:ext cx="8119110" cy="22860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  <a:sym typeface="+mn-ea"/>
              </a:rPr>
              <a:t>2. </a:t>
            </a:r>
            <a:r>
              <a:rPr lang="zh-CN" altLang="en-US" sz="3200" dirty="0">
                <a:latin typeface="微软雅黑" charset="0"/>
                <a:ea typeface="微软雅黑" charset="0"/>
                <a:sym typeface="+mn-ea"/>
              </a:rPr>
              <a:t>属于配置型的构建工具，比较用容易上手，</a:t>
            </a:r>
            <a:r>
              <a:rPr lang="en-US" altLang="zh-CN" sz="3200" dirty="0">
                <a:latin typeface="微软雅黑" charset="0"/>
                <a:ea typeface="微软雅黑" charset="0"/>
                <a:sym typeface="+mn-ea"/>
              </a:rPr>
              <a:t>160</a:t>
            </a:r>
            <a:r>
              <a:rPr lang="zh-CN" altLang="en-US" sz="3200" dirty="0">
                <a:latin typeface="微软雅黑" charset="0"/>
                <a:ea typeface="微软雅黑" charset="0"/>
                <a:sym typeface="+mn-ea"/>
              </a:rPr>
              <a:t>行代码可大致实现</a:t>
            </a:r>
            <a:r>
              <a:rPr lang="en-US" altLang="zh-CN" sz="3200" dirty="0">
                <a:latin typeface="微软雅黑" charset="0"/>
                <a:ea typeface="微软雅黑" charset="0"/>
                <a:sym typeface="+mn-ea"/>
              </a:rPr>
              <a:t>gulp300</a:t>
            </a:r>
            <a:r>
              <a:rPr lang="zh-CN" altLang="en-US" sz="3200" dirty="0">
                <a:latin typeface="微软雅黑" charset="0"/>
                <a:ea typeface="微软雅黑" charset="0"/>
                <a:sym typeface="+mn-ea"/>
              </a:rPr>
              <a:t>多行才能实现的功能</a:t>
            </a:r>
            <a:r>
              <a:rPr lang="en-US" altLang="zh-CN" sz="3200" dirty="0">
                <a:latin typeface="微软雅黑" charset="0"/>
                <a:ea typeface="微软雅黑" charset="0"/>
                <a:sym typeface="+mn-ea"/>
              </a:rPr>
              <a:t> </a:t>
            </a:r>
            <a:endParaRPr lang="zh-CN" altLang="en-US" sz="32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621665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en-US" altLang="zh-CN" sz="3200" dirty="0" err="1" smtClean="0">
                <a:latin typeface="微软雅黑" charset="0"/>
                <a:ea typeface="微软雅黑" charset="0"/>
              </a:rPr>
              <a:t>devtool</a:t>
            </a:r>
            <a:endParaRPr lang="en-US" altLang="zh-CN" sz="3200" dirty="0" smtClean="0">
              <a:latin typeface="微软雅黑" charset="0"/>
              <a:ea typeface="微软雅黑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1142" y="1196974"/>
            <a:ext cx="6440715" cy="5584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659230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sp>
        <p:nvSpPr>
          <p:cNvPr id="7170" name="文本框 3"/>
          <p:cNvSpPr txBox="1"/>
          <p:nvPr/>
        </p:nvSpPr>
        <p:spPr>
          <a:xfrm>
            <a:off x="457200" y="1196975"/>
            <a:ext cx="7985125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区分开发环境与生产环境</a:t>
            </a:r>
            <a:endParaRPr lang="zh-CN" altLang="en-US" sz="3200" dirty="0">
              <a:latin typeface="微软雅黑" charset="0"/>
              <a:ea typeface="微软雅黑" charset="0"/>
            </a:endParaRPr>
          </a:p>
        </p:txBody>
      </p:sp>
      <p:sp>
        <p:nvSpPr>
          <p:cNvPr id="5" name="文本框 4"/>
          <p:cNvSpPr txBox="1">
            <a:spLocks noChangeArrowheads="1"/>
          </p:cNvSpPr>
          <p:nvPr/>
        </p:nvSpPr>
        <p:spPr bwMode="auto">
          <a:xfrm>
            <a:off x="395288" y="2068974"/>
            <a:ext cx="7986712" cy="7027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>
                <a:latin typeface="微软雅黑"/>
                <a:cs typeface="微软雅黑"/>
              </a:rPr>
              <a:t>1. </a:t>
            </a:r>
            <a:r>
              <a:rPr lang="zh-CN" sz="2800" dirty="0">
                <a:latin typeface="微软雅黑"/>
                <a:cs typeface="微软雅黑"/>
              </a:rPr>
              <a:t>在</a:t>
            </a:r>
            <a:r>
              <a:rPr lang="en-US" altLang="zh-CN" sz="2800" dirty="0" err="1">
                <a:latin typeface="微软雅黑"/>
                <a:cs typeface="微软雅黑"/>
              </a:rPr>
              <a:t>package.json</a:t>
            </a:r>
            <a:r>
              <a:rPr lang="zh-CN" sz="2800" dirty="0">
                <a:latin typeface="微软雅黑"/>
                <a:cs typeface="微软雅黑"/>
              </a:rPr>
              <a:t>里面的</a:t>
            </a:r>
            <a:r>
              <a:rPr lang="en-US" altLang="zh-CN" sz="2800" dirty="0">
                <a:latin typeface="微软雅黑"/>
                <a:cs typeface="微软雅黑"/>
              </a:rPr>
              <a:t>script</a:t>
            </a:r>
            <a:r>
              <a:rPr lang="zh-CN" altLang="en-US" sz="2800" dirty="0" smtClean="0">
                <a:latin typeface="微软雅黑"/>
                <a:cs typeface="微软雅黑"/>
              </a:rPr>
              <a:t>设置环境变量</a:t>
            </a:r>
            <a:endParaRPr lang="zh-CN" altLang="en-US" sz="2800" dirty="0">
              <a:latin typeface="微软雅黑"/>
              <a:cs typeface="微软雅黑"/>
            </a:endParaRPr>
          </a:p>
        </p:txBody>
      </p:sp>
      <p:sp>
        <p:nvSpPr>
          <p:cNvPr id="6" name="文本框 6"/>
          <p:cNvSpPr txBox="1">
            <a:spLocks noChangeArrowheads="1"/>
          </p:cNvSpPr>
          <p:nvPr/>
        </p:nvSpPr>
        <p:spPr bwMode="auto">
          <a:xfrm>
            <a:off x="395289" y="2845225"/>
            <a:ext cx="8748712" cy="13490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800" dirty="0" smtClean="0">
                <a:latin typeface="微软雅黑"/>
                <a:cs typeface="微软雅黑"/>
              </a:rPr>
              <a:t>2. </a:t>
            </a:r>
            <a:r>
              <a:rPr lang="zh-CN" sz="2800" dirty="0" smtClean="0">
                <a:latin typeface="微软雅黑"/>
                <a:cs typeface="微软雅黑"/>
              </a:rPr>
              <a:t>在</a:t>
            </a:r>
            <a:r>
              <a:rPr lang="en-US" altLang="zh-CN" sz="2800" dirty="0" err="1" smtClean="0">
                <a:latin typeface="微软雅黑"/>
                <a:cs typeface="微软雅黑"/>
              </a:rPr>
              <a:t>webpack.xxx.js</a:t>
            </a:r>
            <a:r>
              <a:rPr lang="zh-CN" altLang="en-US" sz="2800" dirty="0" smtClean="0">
                <a:latin typeface="微软雅黑"/>
                <a:cs typeface="微软雅黑"/>
              </a:rPr>
              <a:t>使用</a:t>
            </a:r>
            <a:r>
              <a:rPr lang="en-US" altLang="zh-CN" sz="2800" dirty="0" err="1" smtClean="0">
                <a:latin typeface="微软雅黑"/>
                <a:cs typeface="微软雅黑"/>
              </a:rPr>
              <a:t>process.env.NODE_ENV</a:t>
            </a:r>
            <a:r>
              <a:rPr lang="zh-CN" altLang="en-US" sz="2800" dirty="0" smtClean="0">
                <a:latin typeface="微软雅黑"/>
                <a:cs typeface="微软雅黑"/>
              </a:rPr>
              <a:t>进行判断</a:t>
            </a:r>
            <a:endParaRPr lang="en-US" altLang="zh-CN" sz="2800" dirty="0" smtClean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409653985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4" y="1769178"/>
            <a:ext cx="8767205" cy="1177222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457200" y="3302000"/>
            <a:ext cx="288108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软雅黑"/>
                <a:cs typeface="微软雅黑"/>
              </a:rPr>
              <a:t>&amp; =&gt; </a:t>
            </a:r>
            <a:r>
              <a:rPr lang="zh-CN" altLang="en-US" sz="3200" dirty="0" smtClean="0">
                <a:latin typeface="微软雅黑"/>
                <a:cs typeface="微软雅黑"/>
              </a:rPr>
              <a:t>串行</a:t>
            </a:r>
            <a:endParaRPr lang="en-US" sz="3200" dirty="0" smtClean="0">
              <a:latin typeface="微软雅黑"/>
              <a:cs typeface="微软雅黑"/>
            </a:endParaRPr>
          </a:p>
          <a:p>
            <a:r>
              <a:rPr lang="en-US" sz="3200" dirty="0" smtClean="0">
                <a:latin typeface="微软雅黑"/>
                <a:cs typeface="微软雅黑"/>
              </a:rPr>
              <a:t>&amp;&amp;</a:t>
            </a:r>
            <a:r>
              <a:rPr lang="zh-CN" altLang="en-US" sz="3200" dirty="0" smtClean="0">
                <a:latin typeface="微软雅黑"/>
                <a:cs typeface="微软雅黑"/>
              </a:rPr>
              <a:t> </a:t>
            </a:r>
            <a:r>
              <a:rPr lang="en-US" altLang="zh-CN" sz="3200" dirty="0" smtClean="0">
                <a:latin typeface="微软雅黑"/>
                <a:cs typeface="微软雅黑"/>
              </a:rPr>
              <a:t>=&gt; </a:t>
            </a:r>
            <a:r>
              <a:rPr lang="zh-CN" altLang="en-US" sz="3200" dirty="0" smtClean="0">
                <a:latin typeface="微软雅黑"/>
                <a:cs typeface="微软雅黑"/>
              </a:rPr>
              <a:t>并行</a:t>
            </a:r>
            <a:endParaRPr lang="en-US" sz="3200" dirty="0">
              <a:latin typeface="微软雅黑"/>
              <a:cs typeface="微软雅黑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457200" y="4778829"/>
            <a:ext cx="614680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latin typeface="微软雅黑"/>
                <a:cs typeface="微软雅黑"/>
              </a:rPr>
              <a:t>Mac &amp; Linux =&gt; export</a:t>
            </a:r>
          </a:p>
          <a:p>
            <a:r>
              <a:rPr lang="en-US" sz="3200" dirty="0" smtClean="0">
                <a:latin typeface="微软雅黑"/>
                <a:cs typeface="微软雅黑"/>
              </a:rPr>
              <a:t>Windows =&gt; set</a:t>
            </a:r>
            <a:endParaRPr lang="en-US" sz="3200" dirty="0">
              <a:latin typeface="微软雅黑"/>
              <a:cs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818927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9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lvl="0" algn="l"/>
            <a:r>
              <a:rPr lang="zh-CN" altLang="zh-CN" sz="3600" b="1" dirty="0">
                <a:latin typeface="微软雅黑" charset="0"/>
                <a:ea typeface="微软雅黑" charset="0"/>
                <a:sym typeface="+mn-ea"/>
              </a:rPr>
              <a:t>思考：</a:t>
            </a:r>
            <a:r>
              <a:rPr lang="zh-CN" altLang="zh-CN" sz="3600" b="1" dirty="0" smtClean="0">
                <a:latin typeface="微软雅黑" charset="0"/>
                <a:ea typeface="微软雅黑" charset="0"/>
                <a:sym typeface="+mn-ea"/>
              </a:rPr>
              <a:t>哪些方法提</a:t>
            </a:r>
            <a:r>
              <a:rPr lang="zh-CN" altLang="en-US" sz="3600" b="1" dirty="0" smtClean="0">
                <a:latin typeface="微软雅黑" charset="0"/>
                <a:ea typeface="微软雅黑" charset="0"/>
                <a:sym typeface="+mn-ea"/>
              </a:rPr>
              <a:t>升开发体验</a:t>
            </a:r>
            <a:endParaRPr lang="zh-CN" altLang="zh-CN" sz="3600" b="1" dirty="0">
              <a:latin typeface="微软雅黑" charset="0"/>
              <a:ea typeface="微软雅黑" charset="0"/>
              <a:sym typeface="+mn-e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244599"/>
            <a:ext cx="8229600" cy="200439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82486" y="3422650"/>
            <a:ext cx="6491514" cy="331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89692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216230"/>
            <a:ext cx="7772400" cy="1470025"/>
          </a:xfrm>
        </p:spPr>
        <p:txBody>
          <a:bodyPr>
            <a:normAutofit/>
          </a:bodyPr>
          <a:lstStyle/>
          <a:p>
            <a:r>
              <a:rPr lang="zh-CN" altLang="en-US" sz="3600" b="1" dirty="0" smtClean="0">
                <a:latin typeface="微软雅黑" charset="0"/>
                <a:ea typeface="微软雅黑" charset="0"/>
              </a:rPr>
              <a:t>终于项目发布了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433415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4633" y="1874177"/>
            <a:ext cx="1060412" cy="1060412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2538203" y="2070815"/>
            <a:ext cx="5658333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老板</a:t>
            </a:r>
            <a:r>
              <a:rPr lang="en-US" altLang="zh-CN" sz="2800" dirty="0" smtClean="0">
                <a:latin typeface="微软雅黑"/>
                <a:cs typeface="微软雅黑"/>
              </a:rPr>
              <a:t>: </a:t>
            </a:r>
            <a:r>
              <a:rPr lang="zh-CN" altLang="en-US" sz="2800" dirty="0" smtClean="0">
                <a:latin typeface="微软雅黑"/>
                <a:cs typeface="微软雅黑"/>
              </a:rPr>
              <a:t>哇靠，首屏时间</a:t>
            </a:r>
            <a:r>
              <a:rPr lang="zh-CN" altLang="zh-CN" sz="2800" dirty="0" smtClean="0">
                <a:latin typeface="微软雅黑"/>
                <a:cs typeface="微软雅黑"/>
              </a:rPr>
              <a:t>1</a:t>
            </a:r>
            <a:r>
              <a:rPr lang="en-US" altLang="zh-CN" sz="2800" dirty="0" smtClean="0">
                <a:latin typeface="微软雅黑"/>
                <a:cs typeface="微软雅黑"/>
              </a:rPr>
              <a:t>0</a:t>
            </a:r>
            <a:r>
              <a:rPr lang="zh-CN" altLang="en-US" sz="2800" dirty="0" smtClean="0">
                <a:latin typeface="微软雅黑"/>
                <a:cs typeface="微软雅黑"/>
              </a:rPr>
              <a:t>秒，年终还要不要？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2538203" y="3811798"/>
            <a:ext cx="5658333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 smtClean="0">
                <a:latin typeface="微软雅黑"/>
                <a:cs typeface="微软雅黑"/>
              </a:rPr>
              <a:t>我</a:t>
            </a:r>
            <a:r>
              <a:rPr lang="en-US" altLang="zh-CN" sz="2800" dirty="0" smtClean="0">
                <a:latin typeface="微软雅黑"/>
                <a:cs typeface="微软雅黑"/>
              </a:rPr>
              <a:t>: </a:t>
            </a:r>
            <a:r>
              <a:rPr lang="zh-CN" altLang="zh-CN" sz="2800" dirty="0" smtClean="0">
                <a:latin typeface="微软雅黑"/>
                <a:cs typeface="微软雅黑"/>
              </a:rPr>
              <a:t>。</a:t>
            </a:r>
            <a:r>
              <a:rPr lang="zh-CN" altLang="en-US" sz="2800" dirty="0" smtClean="0">
                <a:latin typeface="微软雅黑"/>
                <a:cs typeface="微软雅黑"/>
              </a:rPr>
              <a:t>。。。。。</a:t>
            </a:r>
            <a:endParaRPr lang="en-US" altLang="zh-CN" sz="2800" dirty="0">
              <a:latin typeface="微软雅黑"/>
              <a:cs typeface="微软雅黑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44633" y="3491393"/>
            <a:ext cx="1060412" cy="10604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360752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8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zh-CN" altLang="en-US" b="1" dirty="0" smtClean="0">
                <a:latin typeface="微软雅黑" charset="0"/>
                <a:ea typeface="微软雅黑" charset="0"/>
              </a:rPr>
              <a:t>大规模应用如何借助</a:t>
            </a:r>
            <a:r>
              <a:rPr lang="en-US" altLang="zh-CN" b="1" dirty="0" smtClean="0">
                <a:latin typeface="微软雅黑" charset="0"/>
                <a:ea typeface="微软雅黑" charset="0"/>
              </a:rPr>
              <a:t/>
            </a:r>
            <a:br>
              <a:rPr lang="en-US" altLang="zh-CN" b="1" dirty="0" smtClean="0">
                <a:latin typeface="微软雅黑" charset="0"/>
                <a:ea typeface="微软雅黑" charset="0"/>
              </a:rPr>
            </a:br>
            <a:r>
              <a:rPr lang="en-US" altLang="zh-CN" b="1" dirty="0" err="1">
                <a:latin typeface="微软雅黑" charset="0"/>
                <a:ea typeface="微软雅黑" charset="0"/>
              </a:rPr>
              <a:t>w</a:t>
            </a:r>
            <a:r>
              <a:rPr lang="en-US" altLang="zh-CN" b="1" dirty="0" err="1" smtClean="0">
                <a:latin typeface="微软雅黑" charset="0"/>
                <a:ea typeface="微软雅黑" charset="0"/>
              </a:rPr>
              <a:t>ebpack</a:t>
            </a:r>
            <a:r>
              <a:rPr lang="zh-CN" altLang="en-US" b="1" dirty="0" smtClean="0">
                <a:latin typeface="微软雅黑" charset="0"/>
                <a:ea typeface="微软雅黑" charset="0"/>
              </a:rPr>
              <a:t>优化</a:t>
            </a:r>
            <a:endParaRPr lang="en-US" b="1" dirty="0">
              <a:latin typeface="微软雅黑" charset="0"/>
              <a:ea typeface="微软雅黑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ebpack</a:t>
            </a:r>
            <a:r>
              <a:rPr lang="en-US" dirty="0" smtClean="0"/>
              <a:t> scalability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2217053"/>
          </a:xfrm>
        </p:spPr>
        <p:txBody>
          <a:bodyPr>
            <a:noAutofit/>
          </a:bodyPr>
          <a:lstStyle/>
          <a:p>
            <a:pPr marL="514350" indent="-514350">
              <a:buAutoNum type="arabicPeriod"/>
            </a:pPr>
            <a:r>
              <a:rPr lang="en-US" dirty="0" err="1" smtClean="0">
                <a:solidFill>
                  <a:srgbClr val="FF0000"/>
                </a:solidFill>
                <a:latin typeface="微软雅黑"/>
                <a:cs typeface="微软雅黑"/>
              </a:rPr>
              <a:t>cdn</a:t>
            </a:r>
            <a:r>
              <a:rPr lang="en-US" dirty="0" smtClean="0">
                <a:solidFill>
                  <a:srgbClr val="FF0000"/>
                </a:solidFill>
                <a:latin typeface="微软雅黑"/>
                <a:cs typeface="微软雅黑"/>
              </a:rPr>
              <a:t> &amp; hash</a:t>
            </a: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微软雅黑"/>
                <a:cs typeface="微软雅黑"/>
              </a:rPr>
              <a:t>减少首屏包大小</a:t>
            </a:r>
            <a:endParaRPr lang="en-US" altLang="zh-CN" dirty="0" smtClean="0">
              <a:latin typeface="微软雅黑"/>
              <a:cs typeface="微软雅黑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微软雅黑"/>
                <a:cs typeface="微软雅黑"/>
              </a:rPr>
              <a:t>减少总体包大小</a:t>
            </a:r>
            <a:endParaRPr lang="en-US" dirty="0">
              <a:latin typeface="微软雅黑"/>
              <a:cs typeface="微软雅黑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Webpack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的手段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84275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>
                <a:latin typeface="微软雅黑" charset="0"/>
                <a:ea typeface="微软雅黑" charset="0"/>
              </a:rPr>
              <a:t>c</a:t>
            </a:r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dn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latin typeface="微软雅黑" charset="0"/>
                <a:ea typeface="微软雅黑" charset="0"/>
              </a:rPr>
              <a:t>hash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0869"/>
          </a:xfrm>
        </p:spPr>
        <p:txBody>
          <a:bodyPr/>
          <a:lstStyle/>
          <a:p>
            <a:r>
              <a:rPr lang="zh-CN" altLang="en-US" dirty="0" smtClean="0"/>
              <a:t>为什么用</a:t>
            </a:r>
            <a:r>
              <a:rPr lang="en-US" altLang="zh-CN" dirty="0" err="1" smtClean="0"/>
              <a:t>cdn</a:t>
            </a:r>
            <a:endParaRPr lang="en-US" altLang="zh-CN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3519714"/>
            <a:ext cx="8877300" cy="143339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72" y="5445777"/>
            <a:ext cx="8614228" cy="420206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731820" y="2350747"/>
            <a:ext cx="8229600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3200" dirty="0">
                <a:latin typeface="Microsoft YaHei"/>
                <a:cs typeface="Microsoft YaHei"/>
              </a:rPr>
              <a:t>如果没钱，最直接的使用</a:t>
            </a:r>
            <a:r>
              <a:rPr lang="en-US" altLang="zh-CN" sz="3200" dirty="0" err="1">
                <a:latin typeface="Microsoft YaHei"/>
                <a:cs typeface="Microsoft YaHei"/>
              </a:rPr>
              <a:t>cdn</a:t>
            </a:r>
            <a:r>
              <a:rPr lang="zh-CN" altLang="en-US" sz="3200" dirty="0">
                <a:latin typeface="Microsoft YaHei"/>
                <a:cs typeface="Microsoft YaHei"/>
              </a:rPr>
              <a:t>办法，就是多个域名指向同一台服务器。</a:t>
            </a:r>
            <a:endParaRPr lang="en-US" sz="3200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28761153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>
                <a:latin typeface="微软雅黑" charset="0"/>
                <a:ea typeface="微软雅黑" charset="0"/>
              </a:rPr>
              <a:t>c</a:t>
            </a:r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dn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latin typeface="微软雅黑" charset="0"/>
                <a:ea typeface="微软雅黑" charset="0"/>
              </a:rPr>
              <a:t>hash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750869"/>
          </a:xfrm>
        </p:spPr>
        <p:txBody>
          <a:bodyPr/>
          <a:lstStyle/>
          <a:p>
            <a:r>
              <a:rPr lang="en-US" altLang="zh-CN" dirty="0" err="1" smtClean="0">
                <a:latin typeface="Microsoft YaHei"/>
                <a:cs typeface="Microsoft YaHei"/>
              </a:rPr>
              <a:t>Webpack</a:t>
            </a:r>
            <a:r>
              <a:rPr lang="zh-CN" altLang="en-US" dirty="0" smtClean="0">
                <a:latin typeface="Microsoft YaHei"/>
                <a:cs typeface="Microsoft YaHei"/>
              </a:rPr>
              <a:t>能设置哪些</a:t>
            </a:r>
            <a:r>
              <a:rPr lang="en-US" altLang="zh-CN" dirty="0" err="1" smtClean="0">
                <a:latin typeface="Microsoft YaHei"/>
                <a:cs typeface="Microsoft YaHei"/>
              </a:rPr>
              <a:t>cdn</a:t>
            </a:r>
            <a:endParaRPr lang="en-US" altLang="zh-CN" dirty="0" smtClean="0">
              <a:latin typeface="Microsoft YaHei"/>
              <a:cs typeface="Microsoft YaHe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731820" y="2350747"/>
            <a:ext cx="8229600" cy="15696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en-US" altLang="zh-CN" sz="3200" dirty="0" err="1" smtClean="0">
                <a:latin typeface="Microsoft YaHei"/>
                <a:cs typeface="Microsoft YaHei"/>
              </a:rPr>
              <a:t>cdn</a:t>
            </a:r>
            <a:r>
              <a:rPr lang="en-US" altLang="zh-CN" sz="3200" dirty="0" smtClean="0">
                <a:latin typeface="Microsoft YaHei"/>
                <a:cs typeface="Microsoft YaHei"/>
              </a:rPr>
              <a:t> of 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js</a:t>
            </a:r>
            <a:r>
              <a:rPr lang="en-US" altLang="zh-CN" sz="3200" dirty="0" smtClean="0">
                <a:latin typeface="Microsoft YaHei"/>
                <a:cs typeface="Microsoft YaHei"/>
              </a:rPr>
              <a:t> / 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img</a:t>
            </a:r>
            <a:r>
              <a:rPr lang="en-US" altLang="zh-CN" sz="3200" dirty="0" smtClean="0">
                <a:latin typeface="Microsoft YaHei"/>
                <a:cs typeface="Microsoft YaHei"/>
              </a:rPr>
              <a:t> =&gt; 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output.publicPath</a:t>
            </a:r>
            <a:endParaRPr lang="en-US" altLang="zh-CN" sz="3200" dirty="0" smtClean="0">
              <a:latin typeface="Microsoft YaHei"/>
              <a:cs typeface="Microsoft YaHei"/>
            </a:endParaRPr>
          </a:p>
          <a:p>
            <a:pPr marL="514350" indent="-514350">
              <a:buAutoNum type="arabicPeriod"/>
            </a:pPr>
            <a:r>
              <a:rPr lang="en-US" sz="3200" dirty="0" err="1">
                <a:latin typeface="Microsoft YaHei"/>
                <a:cs typeface="Microsoft YaHei"/>
              </a:rPr>
              <a:t>c</a:t>
            </a:r>
            <a:r>
              <a:rPr lang="en-US" sz="3200" dirty="0" err="1" smtClean="0">
                <a:latin typeface="Microsoft YaHei"/>
                <a:cs typeface="Microsoft YaHei"/>
              </a:rPr>
              <a:t>dn</a:t>
            </a:r>
            <a:r>
              <a:rPr lang="en-US" sz="3200" dirty="0" smtClean="0">
                <a:latin typeface="Microsoft YaHei"/>
                <a:cs typeface="Microsoft YaHei"/>
              </a:rPr>
              <a:t> of </a:t>
            </a:r>
            <a:r>
              <a:rPr lang="en-US" sz="3200" dirty="0" err="1" smtClean="0">
                <a:latin typeface="Microsoft YaHei"/>
                <a:cs typeface="Microsoft YaHei"/>
              </a:rPr>
              <a:t>css</a:t>
            </a:r>
            <a:r>
              <a:rPr lang="en-US" sz="3200" dirty="0" smtClean="0">
                <a:latin typeface="Microsoft YaHei"/>
                <a:cs typeface="Microsoft YaHei"/>
              </a:rPr>
              <a:t> </a:t>
            </a:r>
          </a:p>
          <a:p>
            <a:r>
              <a:rPr lang="en-US" sz="3200" dirty="0">
                <a:latin typeface="Microsoft YaHei"/>
                <a:cs typeface="Microsoft YaHei"/>
              </a:rPr>
              <a:t>	 </a:t>
            </a:r>
            <a:r>
              <a:rPr lang="en-US" sz="3200" dirty="0" smtClean="0">
                <a:latin typeface="Microsoft YaHei"/>
                <a:cs typeface="Microsoft YaHei"/>
              </a:rPr>
              <a:t>=&gt; extract-text-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webpack</a:t>
            </a:r>
            <a:r>
              <a:rPr lang="en-US" altLang="zh-CN" sz="3200" dirty="0" smtClean="0">
                <a:latin typeface="Microsoft YaHei"/>
                <a:cs typeface="Microsoft YaHei"/>
              </a:rPr>
              <a:t>-plugin</a:t>
            </a:r>
            <a:endParaRPr lang="en-US" sz="3200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59689738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文本框 3"/>
          <p:cNvSpPr txBox="1"/>
          <p:nvPr/>
        </p:nvSpPr>
        <p:spPr>
          <a:xfrm>
            <a:off x="5517701" y="1506201"/>
            <a:ext cx="2838983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允许按需加载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88595"/>
            <a:ext cx="8229600" cy="712470"/>
          </a:xfrm>
        </p:spPr>
        <p:txBody>
          <a:bodyPr>
            <a:normAutofit/>
          </a:bodyPr>
          <a:lstStyle/>
          <a:p>
            <a:pPr algn="l"/>
            <a:r>
              <a:rPr lang="zh-CN" altLang="en-US" sz="3600" b="1" dirty="0">
                <a:latin typeface="微软雅黑" charset="0"/>
                <a:ea typeface="微软雅黑" charset="0"/>
                <a:sym typeface="+mn-ea"/>
              </a:rPr>
              <a:t>为什么要用</a:t>
            </a:r>
            <a:r>
              <a:rPr lang="en-US" altLang="zh-CN" sz="3600" b="1" dirty="0" err="1">
                <a:latin typeface="微软雅黑" charset="0"/>
                <a:ea typeface="微软雅黑" charset="0"/>
                <a:sym typeface="+mn-ea"/>
              </a:rPr>
              <a:t>webpack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5" name="文本框 3"/>
          <p:cNvSpPr txBox="1"/>
          <p:nvPr/>
        </p:nvSpPr>
        <p:spPr>
          <a:xfrm>
            <a:off x="5517701" y="2973979"/>
            <a:ext cx="2686582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适用大型项目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6" name="文本框 3"/>
          <p:cNvSpPr txBox="1"/>
          <p:nvPr/>
        </p:nvSpPr>
        <p:spPr>
          <a:xfrm>
            <a:off x="5775156" y="4583021"/>
            <a:ext cx="2326143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定制资源包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7" name="文本框 3"/>
          <p:cNvSpPr txBox="1"/>
          <p:nvPr/>
        </p:nvSpPr>
        <p:spPr>
          <a:xfrm>
            <a:off x="1214110" y="1518598"/>
            <a:ext cx="1038861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zh-CN" altLang="en-US" sz="3200" dirty="0" smtClean="0">
                <a:latin typeface="微软雅黑" charset="0"/>
                <a:ea typeface="微软雅黑" charset="0"/>
              </a:rPr>
              <a:t>拆包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8" name="文本框 3"/>
          <p:cNvSpPr txBox="1"/>
          <p:nvPr/>
        </p:nvSpPr>
        <p:spPr>
          <a:xfrm>
            <a:off x="956653" y="4586214"/>
            <a:ext cx="1532094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L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oader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sp>
        <p:nvSpPr>
          <p:cNvPr id="9" name="文本框 3"/>
          <p:cNvSpPr txBox="1"/>
          <p:nvPr/>
        </p:nvSpPr>
        <p:spPr>
          <a:xfrm>
            <a:off x="956653" y="2973979"/>
            <a:ext cx="1532094" cy="78996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 lvl="0" algn="ctr">
              <a:lnSpc>
                <a:spcPct val="150000"/>
              </a:lnSpc>
            </a:pPr>
            <a:r>
              <a:rPr lang="en-US" altLang="zh-CN" sz="3200" dirty="0">
                <a:latin typeface="微软雅黑" charset="0"/>
                <a:ea typeface="微软雅黑" charset="0"/>
              </a:rPr>
              <a:t>P</a:t>
            </a:r>
            <a:r>
              <a:rPr lang="en-US" altLang="zh-CN" sz="3200" dirty="0" smtClean="0">
                <a:latin typeface="微软雅黑" charset="0"/>
                <a:ea typeface="微软雅黑" charset="0"/>
              </a:rPr>
              <a:t>lugin</a:t>
            </a:r>
            <a:endParaRPr lang="en-US" altLang="zh-CN" sz="3200" dirty="0">
              <a:latin typeface="微软雅黑" charset="0"/>
              <a:ea typeface="微软雅黑" charset="0"/>
            </a:endParaRPr>
          </a:p>
        </p:txBody>
      </p:sp>
      <p:cxnSp>
        <p:nvCxnSpPr>
          <p:cNvPr id="10" name="Straight Arrow Connector 9"/>
          <p:cNvCxnSpPr>
            <a:stCxn id="8" idx="3"/>
            <a:endCxn id="6" idx="1"/>
          </p:cNvCxnSpPr>
          <p:nvPr/>
        </p:nvCxnSpPr>
        <p:spPr>
          <a:xfrm flipV="1">
            <a:off x="2488747" y="4978001"/>
            <a:ext cx="3286409" cy="3193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/>
          <p:cNvCxnSpPr>
            <a:stCxn id="9" idx="3"/>
            <a:endCxn id="6" idx="1"/>
          </p:cNvCxnSpPr>
          <p:nvPr/>
        </p:nvCxnSpPr>
        <p:spPr>
          <a:xfrm>
            <a:off x="2488747" y="3368959"/>
            <a:ext cx="3286409" cy="1609042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/>
          <p:cNvCxnSpPr>
            <a:stCxn id="7" idx="3"/>
            <a:endCxn id="4098" idx="1"/>
          </p:cNvCxnSpPr>
          <p:nvPr/>
        </p:nvCxnSpPr>
        <p:spPr>
          <a:xfrm flipV="1">
            <a:off x="2252971" y="1901181"/>
            <a:ext cx="3264730" cy="12397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stCxn id="7" idx="3"/>
            <a:endCxn id="5" idx="1"/>
          </p:cNvCxnSpPr>
          <p:nvPr/>
        </p:nvCxnSpPr>
        <p:spPr>
          <a:xfrm>
            <a:off x="2252971" y="1913578"/>
            <a:ext cx="3264730" cy="1455381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9" idx="3"/>
            <a:endCxn id="4098" idx="1"/>
          </p:cNvCxnSpPr>
          <p:nvPr/>
        </p:nvCxnSpPr>
        <p:spPr>
          <a:xfrm flipV="1">
            <a:off x="2488747" y="1901181"/>
            <a:ext cx="3028954" cy="1467778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stCxn id="8" idx="3"/>
            <a:endCxn id="5" idx="1"/>
          </p:cNvCxnSpPr>
          <p:nvPr/>
        </p:nvCxnSpPr>
        <p:spPr>
          <a:xfrm flipV="1">
            <a:off x="2488747" y="3368959"/>
            <a:ext cx="3028954" cy="1612235"/>
          </a:xfrm>
          <a:prstGeom prst="straightConnector1">
            <a:avLst/>
          </a:prstGeom>
          <a:ln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352754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  <p:bldP spid="5" grpId="0"/>
      <p:bldP spid="6" grpId="0"/>
      <p:bldP spid="7" grpId="0"/>
      <p:bldP spid="8" grpId="0"/>
      <p:bldP spid="9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>
                <a:latin typeface="微软雅黑" charset="0"/>
                <a:ea typeface="微软雅黑" charset="0"/>
              </a:rPr>
              <a:t>c</a:t>
            </a:r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dn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latin typeface="微软雅黑" charset="0"/>
                <a:ea typeface="微软雅黑" charset="0"/>
              </a:rPr>
              <a:t>hash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2318657"/>
          </a:xfrm>
        </p:spPr>
        <p:txBody>
          <a:bodyPr>
            <a:normAutofit lnSpcReduction="10000"/>
          </a:bodyPr>
          <a:lstStyle/>
          <a:p>
            <a:r>
              <a:rPr lang="zh-CN" altLang="en-US" dirty="0" smtClean="0">
                <a:latin typeface="Microsoft Yahei"/>
                <a:cs typeface="Microsoft Yahei"/>
              </a:rPr>
              <a:t>为什么给静态资源加</a:t>
            </a:r>
            <a:r>
              <a:rPr lang="en-US" altLang="zh-CN" dirty="0" smtClean="0">
                <a:latin typeface="Microsoft Yahei"/>
                <a:cs typeface="Microsoft Yahei"/>
              </a:rPr>
              <a:t>hash</a:t>
            </a: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Microsoft Yahei"/>
                <a:cs typeface="Microsoft Yahei"/>
              </a:rPr>
              <a:t>避免覆盖旧文件</a:t>
            </a:r>
            <a:endParaRPr lang="en-US" altLang="zh-CN" dirty="0" smtClean="0">
              <a:latin typeface="Microsoft Yahei"/>
              <a:cs typeface="Microsoft Yahei"/>
            </a:endParaRP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Microsoft Yahei"/>
                <a:cs typeface="Microsoft Yahei"/>
              </a:rPr>
              <a:t>回滚方便，只需要回滚</a:t>
            </a:r>
            <a:r>
              <a:rPr lang="en-US" altLang="zh-CN" dirty="0" smtClean="0">
                <a:latin typeface="Microsoft Yahei"/>
                <a:cs typeface="Microsoft Yahei"/>
              </a:rPr>
              <a:t>html</a:t>
            </a:r>
          </a:p>
          <a:p>
            <a:pPr marL="514350" indent="-514350">
              <a:buAutoNum type="arabicPeriod"/>
            </a:pPr>
            <a:r>
              <a:rPr lang="zh-CN" altLang="en-US" dirty="0" smtClean="0">
                <a:latin typeface="Microsoft Yahei"/>
                <a:cs typeface="Microsoft Yahei"/>
              </a:rPr>
              <a:t>由于文件名唯一，可开启服务器永远缓存</a:t>
            </a:r>
            <a:endParaRPr lang="en-US" altLang="zh-CN" dirty="0" smtClean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405312642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273991"/>
            <a:ext cx="8229600" cy="3860438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微软雅黑"/>
                <a:cs typeface="微软雅黑"/>
              </a:rPr>
              <a:t>基本概念</a:t>
            </a:r>
            <a:endParaRPr lang="en-US" dirty="0" smtClean="0">
              <a:latin typeface="微软雅黑"/>
              <a:cs typeface="微软雅黑"/>
            </a:endParaRPr>
          </a:p>
          <a:p>
            <a:pPr marL="0" indent="0">
              <a:buNone/>
            </a:pPr>
            <a:r>
              <a:rPr lang="en-US" dirty="0" smtClean="0">
                <a:latin typeface="微软雅黑"/>
                <a:cs typeface="微软雅黑"/>
              </a:rPr>
              <a:t>1. hash</a:t>
            </a:r>
            <a:endParaRPr lang="en-US" dirty="0">
              <a:latin typeface="微软雅黑"/>
              <a:cs typeface="微软雅黑"/>
            </a:endParaRPr>
          </a:p>
          <a:p>
            <a:pPr marL="0" indent="0">
              <a:buNone/>
            </a:pPr>
            <a:r>
              <a:rPr lang="en-US" dirty="0" smtClean="0">
                <a:latin typeface="微软雅黑"/>
                <a:cs typeface="微软雅黑"/>
              </a:rPr>
              <a:t>2. </a:t>
            </a:r>
            <a:r>
              <a:rPr lang="en-US" dirty="0" err="1" smtClean="0">
                <a:latin typeface="微软雅黑"/>
                <a:cs typeface="微软雅黑"/>
              </a:rPr>
              <a:t>chunkhash</a:t>
            </a:r>
            <a:endParaRPr lang="en-US" dirty="0">
              <a:latin typeface="微软雅黑"/>
              <a:cs typeface="微软雅黑"/>
            </a:endParaRPr>
          </a:p>
          <a:p>
            <a:pPr marL="0" indent="0">
              <a:buNone/>
            </a:pPr>
            <a:r>
              <a:rPr lang="en-US" dirty="0" smtClean="0">
                <a:latin typeface="微软雅黑"/>
                <a:cs typeface="微软雅黑"/>
              </a:rPr>
              <a:t>3. </a:t>
            </a:r>
            <a:r>
              <a:rPr lang="en-US" dirty="0" err="1">
                <a:latin typeface="微软雅黑"/>
                <a:cs typeface="微软雅黑"/>
              </a:rPr>
              <a:t>c</a:t>
            </a:r>
            <a:r>
              <a:rPr lang="en-US" dirty="0" err="1" smtClean="0">
                <a:latin typeface="微软雅黑"/>
                <a:cs typeface="微软雅黑"/>
              </a:rPr>
              <a:t>ontenthash</a:t>
            </a:r>
            <a:r>
              <a:rPr lang="en-US" dirty="0" smtClean="0">
                <a:latin typeface="微软雅黑"/>
                <a:cs typeface="微软雅黑"/>
              </a:rPr>
              <a:t> </a:t>
            </a:r>
          </a:p>
          <a:p>
            <a:pPr marL="0" indent="0">
              <a:buNone/>
            </a:pPr>
            <a:r>
              <a:rPr lang="en-US" dirty="0">
                <a:latin typeface="微软雅黑"/>
                <a:cs typeface="微软雅黑"/>
              </a:rPr>
              <a:t> </a:t>
            </a:r>
            <a:r>
              <a:rPr lang="en-US" dirty="0" smtClean="0">
                <a:latin typeface="微软雅黑"/>
                <a:cs typeface="微软雅黑"/>
              </a:rPr>
              <a:t>  (</a:t>
            </a:r>
            <a:r>
              <a:rPr lang="en-US" dirty="0">
                <a:latin typeface="微软雅黑"/>
                <a:cs typeface="微软雅黑"/>
              </a:rPr>
              <a:t>extract-text-</a:t>
            </a:r>
            <a:r>
              <a:rPr lang="en-US" dirty="0" err="1">
                <a:latin typeface="微软雅黑"/>
                <a:cs typeface="微软雅黑"/>
              </a:rPr>
              <a:t>webpack</a:t>
            </a:r>
            <a:r>
              <a:rPr lang="en-US" dirty="0">
                <a:latin typeface="微软雅黑"/>
                <a:cs typeface="微软雅黑"/>
              </a:rPr>
              <a:t>-</a:t>
            </a:r>
            <a:r>
              <a:rPr lang="en-US" dirty="0" smtClean="0">
                <a:latin typeface="微软雅黑"/>
                <a:cs typeface="微软雅黑"/>
              </a:rPr>
              <a:t>plugin)</a:t>
            </a:r>
            <a:endParaRPr lang="en-US" dirty="0">
              <a:latin typeface="微软雅黑"/>
              <a:cs typeface="微软雅黑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>
                <a:latin typeface="微软雅黑" charset="0"/>
                <a:ea typeface="微软雅黑" charset="0"/>
              </a:rPr>
              <a:t>c</a:t>
            </a:r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dn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latin typeface="微软雅黑" charset="0"/>
                <a:ea typeface="微软雅黑" charset="0"/>
              </a:rPr>
              <a:t>hash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55420"/>
            <a:ext cx="8229600" cy="2217053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zh-CN" altLang="en-US" dirty="0" smtClean="0">
                <a:latin typeface="微软雅黑"/>
                <a:cs typeface="微软雅黑"/>
              </a:rPr>
              <a:t>使你的</a:t>
            </a:r>
            <a:r>
              <a:rPr lang="en-US" altLang="zh-CN" dirty="0" smtClean="0">
                <a:latin typeface="微软雅黑"/>
                <a:cs typeface="微软雅黑"/>
              </a:rPr>
              <a:t>chunk</a:t>
            </a:r>
            <a:r>
              <a:rPr lang="zh-CN" altLang="en-US" dirty="0" smtClean="0">
                <a:latin typeface="微软雅黑"/>
                <a:cs typeface="微软雅黑"/>
              </a:rPr>
              <a:t>根据内容生成</a:t>
            </a:r>
            <a:r>
              <a:rPr lang="en-US" altLang="zh-CN" dirty="0" smtClean="0">
                <a:latin typeface="微软雅黑"/>
                <a:cs typeface="微软雅黑"/>
              </a:rPr>
              <a:t>md5</a:t>
            </a:r>
          </a:p>
          <a:p>
            <a:pPr marL="0" indent="0">
              <a:buNone/>
            </a:pPr>
            <a:r>
              <a:rPr lang="en-US" altLang="zh-CN" dirty="0" smtClean="0">
                <a:latin typeface="微软雅黑"/>
                <a:cs typeface="微软雅黑"/>
              </a:rPr>
              <a:t>Webpack-md5-hash</a:t>
            </a:r>
            <a:endParaRPr lang="en-US" dirty="0" smtClean="0">
              <a:latin typeface="微软雅黑"/>
              <a:cs typeface="微软雅黑"/>
            </a:endParaRPr>
          </a:p>
        </p:txBody>
      </p:sp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err="1" smtClean="0">
                <a:latin typeface="微软雅黑" charset="0"/>
                <a:ea typeface="微软雅黑" charset="0"/>
              </a:rPr>
              <a:t>cdn</a:t>
            </a:r>
            <a:r>
              <a:rPr lang="zh-CN" altLang="en-US" sz="3600" b="1" dirty="0" smtClean="0">
                <a:latin typeface="微软雅黑" charset="0"/>
                <a:ea typeface="微软雅黑" charset="0"/>
              </a:rPr>
              <a:t>与</a:t>
            </a:r>
            <a:r>
              <a:rPr lang="en-US" altLang="zh-CN" sz="3600" b="1" dirty="0" smtClean="0">
                <a:latin typeface="微软雅黑" charset="0"/>
                <a:ea typeface="微软雅黑" charset="0"/>
              </a:rPr>
              <a:t>hash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拆包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>
                <a:latin typeface="Microsoft Yahei"/>
                <a:cs typeface="Microsoft Yahei"/>
              </a:rPr>
              <a:t>require</a:t>
            </a:r>
            <a:endParaRPr lang="en-US" dirty="0">
              <a:latin typeface="Microsoft Yahei"/>
              <a:cs typeface="Microsoft Yahei"/>
            </a:endParaRPr>
          </a:p>
          <a:p>
            <a:r>
              <a:rPr lang="en-US" dirty="0" err="1" smtClean="0">
                <a:latin typeface="Microsoft Yahei"/>
                <a:cs typeface="Microsoft Yahei"/>
              </a:rPr>
              <a:t>require.ensure</a:t>
            </a:r>
            <a:endParaRPr lang="en-US" dirty="0" smtClean="0">
              <a:latin typeface="Microsoft Yahei"/>
              <a:cs typeface="Microsoft Yahei"/>
            </a:endParaRPr>
          </a:p>
          <a:p>
            <a:r>
              <a:rPr lang="en-US" dirty="0" smtClean="0">
                <a:latin typeface="Microsoft Yahei"/>
                <a:cs typeface="Microsoft Yahei"/>
              </a:rPr>
              <a:t>router</a:t>
            </a:r>
            <a:endParaRPr lang="en-US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84987546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6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956802"/>
          </a:xfrm>
        </p:spPr>
        <p:txBody>
          <a:bodyPr/>
          <a:lstStyle/>
          <a:p>
            <a:r>
              <a:rPr lang="zh-CN" altLang="en-US" dirty="0" smtClean="0">
                <a:latin typeface="Microsoft YaHei"/>
                <a:cs typeface="Microsoft YaHei"/>
              </a:rPr>
              <a:t>离线包大影响下载</a:t>
            </a:r>
            <a:r>
              <a:rPr lang="en-US" altLang="zh-CN" dirty="0" smtClean="0">
                <a:latin typeface="Microsoft YaHei"/>
                <a:cs typeface="Microsoft YaHei"/>
              </a:rPr>
              <a:t>/</a:t>
            </a:r>
            <a:r>
              <a:rPr lang="zh-CN" altLang="en-US" dirty="0" smtClean="0">
                <a:latin typeface="Microsoft YaHei"/>
                <a:cs typeface="Microsoft YaHei"/>
              </a:rPr>
              <a:t>更新速度</a:t>
            </a:r>
            <a:endParaRPr lang="en-US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96165343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Yahei"/>
                <a:cs typeface="Yahei"/>
              </a:rPr>
              <a:t>CommonsChunkPlugin</a:t>
            </a:r>
            <a:endParaRPr lang="en-US" dirty="0" smtClean="0">
              <a:latin typeface="Yahei"/>
              <a:cs typeface="Yahei"/>
            </a:endParaRPr>
          </a:p>
          <a:p>
            <a:pPr marL="0" indent="0">
              <a:buNone/>
            </a:pPr>
            <a:r>
              <a:rPr lang="en-US" dirty="0" smtClean="0">
                <a:latin typeface="Yahei"/>
                <a:cs typeface="Yahei"/>
              </a:rPr>
              <a:t>1. Entry chunk</a:t>
            </a:r>
            <a:endParaRPr lang="en-US" dirty="0">
              <a:latin typeface="Yahei"/>
              <a:cs typeface="Yahei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3018783"/>
            <a:ext cx="8101889" cy="32793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18928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Microsoft YaHei"/>
                <a:cs typeface="Microsoft YaHei"/>
              </a:rPr>
              <a:t>CommonsChunkPlugin</a:t>
            </a:r>
            <a:endParaRPr lang="en-US" dirty="0" smtClean="0">
              <a:latin typeface="Microsoft YaHei"/>
              <a:cs typeface="Microsoft YaHei"/>
            </a:endParaRPr>
          </a:p>
          <a:p>
            <a:pPr marL="0" indent="0">
              <a:buNone/>
            </a:pPr>
            <a:r>
              <a:rPr lang="en-US" dirty="0">
                <a:latin typeface="Microsoft YaHei"/>
                <a:cs typeface="Microsoft YaHei"/>
              </a:rPr>
              <a:t>2</a:t>
            </a:r>
            <a:r>
              <a:rPr lang="en-US" dirty="0" smtClean="0">
                <a:latin typeface="Microsoft YaHei"/>
                <a:cs typeface="Microsoft YaHei"/>
              </a:rPr>
              <a:t>. Explicit vendor chunk</a:t>
            </a:r>
            <a:endParaRPr lang="en-US" dirty="0">
              <a:latin typeface="Microsoft YaHei"/>
              <a:cs typeface="Microsoft YaHe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199" y="2794000"/>
            <a:ext cx="8476357" cy="1461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2553" y="4424303"/>
            <a:ext cx="7592609" cy="2185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7446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>
                <a:latin typeface="Microsoft YaHei"/>
                <a:cs typeface="Microsoft YaHei"/>
              </a:rPr>
              <a:t>CommonsChunkPlugin</a:t>
            </a:r>
            <a:endParaRPr lang="en-US" dirty="0" smtClean="0">
              <a:latin typeface="Microsoft YaHei"/>
              <a:cs typeface="Microsoft YaHei"/>
            </a:endParaRPr>
          </a:p>
          <a:p>
            <a:pPr marL="0" indent="0">
              <a:buNone/>
            </a:pPr>
            <a:r>
              <a:rPr lang="en-US" dirty="0" smtClean="0">
                <a:latin typeface="Microsoft YaHei"/>
                <a:cs typeface="Microsoft YaHei"/>
              </a:rPr>
              <a:t>3. </a:t>
            </a:r>
            <a:r>
              <a:rPr lang="zh-CN" altLang="en-US" dirty="0" smtClean="0">
                <a:latin typeface="Microsoft YaHei"/>
                <a:cs typeface="Microsoft YaHei"/>
              </a:rPr>
              <a:t>将被拆包公共部份提取到</a:t>
            </a:r>
            <a:r>
              <a:rPr lang="en-US" altLang="zh-CN" dirty="0" smtClean="0">
                <a:latin typeface="Microsoft YaHei"/>
                <a:cs typeface="Microsoft YaHei"/>
              </a:rPr>
              <a:t>common</a:t>
            </a:r>
            <a:r>
              <a:rPr lang="zh-CN" altLang="en-US" dirty="0" smtClean="0">
                <a:latin typeface="Microsoft YaHei"/>
                <a:cs typeface="Microsoft YaHei"/>
              </a:rPr>
              <a:t> </a:t>
            </a:r>
            <a:r>
              <a:rPr lang="en-US" altLang="zh-CN" dirty="0" smtClean="0">
                <a:latin typeface="Microsoft YaHei"/>
                <a:cs typeface="Microsoft YaHei"/>
              </a:rPr>
              <a:t>chunk</a:t>
            </a:r>
            <a:r>
              <a:rPr lang="zh-CN" altLang="en-US" dirty="0" smtClean="0">
                <a:latin typeface="Microsoft YaHei"/>
                <a:cs typeface="Microsoft YaHei"/>
              </a:rPr>
              <a:t>中</a:t>
            </a:r>
            <a:endParaRPr lang="en-US" altLang="zh-CN" dirty="0" smtClean="0">
              <a:latin typeface="Microsoft YaHei"/>
              <a:cs typeface="Microsoft YaHei"/>
            </a:endParaRPr>
          </a:p>
          <a:p>
            <a:pPr marL="0" indent="0">
              <a:buNone/>
            </a:pPr>
            <a:endParaRPr lang="en-US" dirty="0">
              <a:latin typeface="Microsoft YaHei"/>
              <a:cs typeface="Microsoft YaHei"/>
            </a:endParaRPr>
          </a:p>
          <a:p>
            <a:pPr marL="0" indent="0">
              <a:buNone/>
            </a:pPr>
            <a:r>
              <a:rPr lang="en-US" altLang="zh-CN" dirty="0" smtClean="0">
                <a:latin typeface="Microsoft YaHei"/>
                <a:cs typeface="Microsoft YaHei"/>
              </a:rPr>
              <a:t>4.</a:t>
            </a:r>
            <a:r>
              <a:rPr lang="zh-CN" altLang="en-US" dirty="0" smtClean="0">
                <a:latin typeface="Microsoft YaHei"/>
                <a:cs typeface="Microsoft YaHei"/>
              </a:rPr>
              <a:t> 同</a:t>
            </a:r>
            <a:r>
              <a:rPr lang="en-US" altLang="zh-CN" dirty="0" smtClean="0">
                <a:latin typeface="Microsoft YaHei"/>
                <a:cs typeface="Microsoft YaHei"/>
              </a:rPr>
              <a:t>3</a:t>
            </a:r>
            <a:r>
              <a:rPr lang="zh-CN" altLang="en-US" dirty="0" smtClean="0">
                <a:latin typeface="Microsoft YaHei"/>
                <a:cs typeface="Microsoft YaHei"/>
              </a:rPr>
              <a:t>，但将公共部份提到到单独的文件中</a:t>
            </a:r>
            <a:endParaRPr lang="en-US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350189620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2352"/>
          </a:xfrm>
        </p:spPr>
        <p:txBody>
          <a:bodyPr/>
          <a:lstStyle/>
          <a:p>
            <a:r>
              <a:rPr lang="en-US" dirty="0" err="1" smtClean="0">
                <a:latin typeface="Microsoft YaHei"/>
                <a:cs typeface="Microsoft YaHei"/>
              </a:rPr>
              <a:t>CommonsChunkPlugin</a:t>
            </a:r>
            <a:r>
              <a:rPr lang="zh-CN" altLang="en-US" dirty="0" smtClean="0">
                <a:latin typeface="Microsoft YaHei"/>
                <a:cs typeface="Microsoft YaHei"/>
              </a:rPr>
              <a:t>带来的问题</a:t>
            </a:r>
            <a:endParaRPr lang="en-US" altLang="zh-CN" dirty="0" smtClean="0">
              <a:latin typeface="Microsoft YaHei"/>
              <a:cs typeface="Microsoft YaHei"/>
            </a:endParaRPr>
          </a:p>
          <a:p>
            <a:pPr marL="0" indent="0">
              <a:buNone/>
            </a:pPr>
            <a:endParaRPr lang="en-US" dirty="0">
              <a:latin typeface="Microsoft YaHei"/>
              <a:cs typeface="Microsoft YaHei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457200" y="2383859"/>
            <a:ext cx="8103232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14350" indent="-514350">
              <a:buAutoNum type="arabicPeriod"/>
            </a:pPr>
            <a:r>
              <a:rPr lang="zh-CN" altLang="en-US" sz="3200" dirty="0" smtClean="0">
                <a:latin typeface="Microsoft YaHei"/>
                <a:cs typeface="Microsoft YaHei"/>
              </a:rPr>
              <a:t>包含动态加载</a:t>
            </a:r>
            <a:r>
              <a:rPr lang="en-US" altLang="zh-CN" sz="3200" dirty="0">
                <a:latin typeface="Microsoft YaHei"/>
                <a:cs typeface="Microsoft YaHei"/>
              </a:rPr>
              <a:t>chunk</a:t>
            </a:r>
            <a:r>
              <a:rPr lang="zh-CN" altLang="en-US" sz="3200" dirty="0">
                <a:latin typeface="Microsoft YaHei"/>
                <a:cs typeface="Microsoft YaHei"/>
              </a:rPr>
              <a:t>，导致</a:t>
            </a:r>
            <a:r>
              <a:rPr lang="en-US" altLang="zh-CN" sz="3200" dirty="0">
                <a:latin typeface="Microsoft YaHei"/>
                <a:cs typeface="Microsoft YaHei"/>
              </a:rPr>
              <a:t>hash</a:t>
            </a:r>
            <a:r>
              <a:rPr lang="zh-CN" altLang="en-US" sz="3200" dirty="0">
                <a:latin typeface="Microsoft YaHei"/>
                <a:cs typeface="Microsoft YaHei"/>
              </a:rPr>
              <a:t>频繁变化</a:t>
            </a:r>
            <a:endParaRPr lang="en-US" altLang="zh-CN" sz="3200" dirty="0">
              <a:latin typeface="Microsoft YaHei"/>
              <a:cs typeface="Microsoft YaHei"/>
            </a:endParaRPr>
          </a:p>
          <a:p>
            <a:r>
              <a:rPr lang="en-US" sz="3200" dirty="0">
                <a:latin typeface="Microsoft YaHei"/>
                <a:cs typeface="Microsoft YaHei"/>
              </a:rPr>
              <a:t>c</a:t>
            </a:r>
            <a:r>
              <a:rPr lang="en-US" sz="3200" dirty="0" smtClean="0">
                <a:latin typeface="Microsoft YaHei"/>
                <a:cs typeface="Microsoft YaHei"/>
              </a:rPr>
              <a:t>hunk-manifest-</a:t>
            </a:r>
            <a:r>
              <a:rPr lang="en-US" sz="3200" dirty="0" err="1" smtClean="0">
                <a:latin typeface="Microsoft YaHei"/>
                <a:cs typeface="Microsoft YaHei"/>
              </a:rPr>
              <a:t>webapck</a:t>
            </a:r>
            <a:r>
              <a:rPr lang="en-US" sz="3200" dirty="0" smtClean="0">
                <a:latin typeface="Microsoft YaHei"/>
                <a:cs typeface="Microsoft YaHei"/>
              </a:rPr>
              <a:t>-plugin</a:t>
            </a:r>
            <a:endParaRPr lang="en-US" sz="3200" dirty="0">
              <a:latin typeface="Microsoft YaHei"/>
              <a:cs typeface="Microsoft YaHei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57200" y="3960629"/>
            <a:ext cx="8103232" cy="255454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3200" dirty="0" smtClean="0">
                <a:latin typeface="Microsoft YaHei"/>
                <a:cs typeface="Microsoft YaHei"/>
              </a:rPr>
              <a:t>2</a:t>
            </a:r>
            <a:r>
              <a:rPr lang="en-US" sz="3200" dirty="0" smtClean="0">
                <a:latin typeface="Microsoft YaHei"/>
                <a:cs typeface="Microsoft YaHei"/>
              </a:rPr>
              <a:t>. </a:t>
            </a:r>
            <a:r>
              <a:rPr lang="zh-CN" altLang="en-US" sz="3200" dirty="0" smtClean="0">
                <a:latin typeface="Microsoft YaHei"/>
                <a:cs typeface="Microsoft YaHei"/>
              </a:rPr>
              <a:t>增量更新，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commonchunk</a:t>
            </a:r>
            <a:r>
              <a:rPr lang="zh-CN" altLang="en-US" sz="3200" dirty="0" smtClean="0">
                <a:latin typeface="Microsoft YaHei"/>
                <a:cs typeface="Microsoft YaHei"/>
              </a:rPr>
              <a:t>与</a:t>
            </a:r>
            <a:r>
              <a:rPr lang="en-US" altLang="zh-CN" sz="3200" dirty="0" smtClean="0">
                <a:latin typeface="Microsoft YaHei"/>
                <a:cs typeface="Microsoft YaHei"/>
              </a:rPr>
              <a:t>chunk</a:t>
            </a:r>
            <a:r>
              <a:rPr lang="zh-CN" altLang="en-US" sz="3200" dirty="0" smtClean="0">
                <a:latin typeface="Microsoft YaHei"/>
                <a:cs typeface="Microsoft YaHei"/>
              </a:rPr>
              <a:t>中</a:t>
            </a:r>
            <a:r>
              <a:rPr lang="en-US" altLang="zh-CN" sz="3200" dirty="0" smtClean="0">
                <a:latin typeface="Microsoft YaHei"/>
                <a:cs typeface="Microsoft YaHei"/>
              </a:rPr>
              <a:t>module id</a:t>
            </a:r>
            <a:r>
              <a:rPr lang="zh-CN" altLang="en-US" sz="3200" dirty="0" smtClean="0">
                <a:latin typeface="Microsoft YaHei"/>
                <a:cs typeface="Microsoft YaHei"/>
              </a:rPr>
              <a:t>对应不上</a:t>
            </a:r>
            <a:endParaRPr lang="en-US" altLang="zh-CN" sz="3200" dirty="0" smtClean="0">
              <a:latin typeface="Microsoft YaHei"/>
              <a:cs typeface="Microsoft YaHei"/>
            </a:endParaRPr>
          </a:p>
          <a:p>
            <a:r>
              <a:rPr lang="en-US" altLang="zh-CN" sz="3200" dirty="0" err="1" smtClean="0">
                <a:latin typeface="Microsoft YaHei"/>
                <a:cs typeface="Microsoft YaHei"/>
              </a:rPr>
              <a:t>recordsPath</a:t>
            </a:r>
            <a:r>
              <a:rPr lang="en-US" altLang="zh-CN" sz="3200" dirty="0" smtClean="0">
                <a:latin typeface="Microsoft YaHei"/>
                <a:cs typeface="Microsoft YaHei"/>
              </a:rPr>
              <a:t>, 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recordsInputPath</a:t>
            </a:r>
            <a:r>
              <a:rPr lang="en-US" altLang="zh-CN" sz="3200" dirty="0" smtClean="0">
                <a:latin typeface="Microsoft YaHei"/>
                <a:cs typeface="Microsoft YaHei"/>
              </a:rPr>
              <a:t>, </a:t>
            </a:r>
            <a:r>
              <a:rPr lang="en-US" altLang="zh-CN" sz="3200" dirty="0" err="1" smtClean="0">
                <a:latin typeface="Microsoft YaHei"/>
                <a:cs typeface="Microsoft YaHei"/>
              </a:rPr>
              <a:t>recordsOutputPath</a:t>
            </a:r>
            <a:endParaRPr lang="en-US" altLang="zh-CN" sz="3200" dirty="0" smtClean="0">
              <a:latin typeface="Microsoft YaHei"/>
              <a:cs typeface="Microsoft YaHei"/>
            </a:endParaRPr>
          </a:p>
          <a:p>
            <a:endParaRPr lang="en-US" sz="3200" dirty="0"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49003983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zh-CN" altLang="en-US" sz="3600" b="1" dirty="0" smtClean="0">
                <a:latin typeface="微软雅黑" charset="0"/>
                <a:ea typeface="微软雅黑" charset="0"/>
              </a:rPr>
              <a:t>离线包与提取公共包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802352"/>
          </a:xfrm>
        </p:spPr>
        <p:txBody>
          <a:bodyPr/>
          <a:lstStyle/>
          <a:p>
            <a:r>
              <a:rPr lang="en-US" dirty="0" err="1" smtClean="0">
                <a:latin typeface="Microsoft YaHei"/>
                <a:cs typeface="Microsoft YaHei"/>
              </a:rPr>
              <a:t>CommonsChunkPlugin</a:t>
            </a:r>
            <a:r>
              <a:rPr lang="zh-CN" altLang="en-US" dirty="0" smtClean="0">
                <a:latin typeface="Microsoft YaHei"/>
                <a:cs typeface="Microsoft YaHei"/>
              </a:rPr>
              <a:t>带来的问题</a:t>
            </a:r>
            <a:endParaRPr lang="en-US" altLang="zh-CN" dirty="0" smtClean="0">
              <a:latin typeface="Microsoft YaHei"/>
              <a:cs typeface="Microsoft YaHei"/>
            </a:endParaRPr>
          </a:p>
          <a:p>
            <a:pPr marL="0" indent="0">
              <a:buNone/>
            </a:pPr>
            <a:endParaRPr lang="en-US" dirty="0">
              <a:latin typeface="Microsoft YaHei"/>
              <a:cs typeface="Microsoft YaHei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9743" y="2265263"/>
            <a:ext cx="8686509" cy="8752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230" y="3326116"/>
            <a:ext cx="5922801" cy="3291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2926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CN" b="1" dirty="0" err="1">
                <a:latin typeface="微软雅黑" charset="0"/>
                <a:ea typeface="微软雅黑" charset="0"/>
              </a:rPr>
              <a:t>w</a:t>
            </a:r>
            <a:r>
              <a:rPr lang="en-US" altLang="zh-CN" b="1" dirty="0" err="1" smtClean="0">
                <a:latin typeface="微软雅黑" charset="0"/>
                <a:ea typeface="微软雅黑" charset="0"/>
              </a:rPr>
              <a:t>ebpack</a:t>
            </a:r>
            <a:r>
              <a:rPr lang="zh-CN" altLang="zh-CN" b="1" dirty="0">
                <a:latin typeface="微软雅黑" charset="0"/>
                <a:ea typeface="微软雅黑" charset="0"/>
              </a:rPr>
              <a:t>核心概念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module </a:t>
            </a:r>
            <a:r>
              <a:rPr lang="en-US" dirty="0"/>
              <a:t>&amp; </a:t>
            </a:r>
            <a:r>
              <a:rPr lang="en-US" dirty="0"/>
              <a:t>chunk &amp; </a:t>
            </a:r>
            <a:r>
              <a:rPr lang="en-US" dirty="0" smtClean="0"/>
              <a:t>positioning</a:t>
            </a:r>
            <a:endParaRPr lang="en-US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altLang="zh-CN" b="1" dirty="0">
                <a:latin typeface="微软雅黑" charset="0"/>
                <a:ea typeface="微软雅黑" charset="0"/>
              </a:rPr>
              <a:t>w</a:t>
            </a:r>
            <a:r>
              <a:rPr lang="en-US" altLang="zh-CN" b="1" dirty="0" smtClean="0">
                <a:latin typeface="微软雅黑" charset="0"/>
                <a:ea typeface="微软雅黑" charset="0"/>
              </a:rPr>
              <a:t>ebpack2</a:t>
            </a:r>
            <a:r>
              <a:rPr lang="zh-CN" altLang="en-US" b="1" dirty="0" smtClean="0">
                <a:latin typeface="微软雅黑" charset="0"/>
                <a:ea typeface="微软雅黑" charset="0"/>
              </a:rPr>
              <a:t>前瞻</a:t>
            </a:r>
            <a:endParaRPr lang="en-US" b="1" dirty="0">
              <a:latin typeface="微软雅黑" charset="0"/>
              <a:ea typeface="微软雅黑" charset="0"/>
            </a:endParaRP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w</a:t>
            </a:r>
            <a:r>
              <a:rPr lang="en-US" dirty="0" err="1" smtClean="0"/>
              <a:t>ebpack</a:t>
            </a:r>
            <a:r>
              <a:rPr lang="en-US" dirty="0" smtClean="0"/>
              <a:t> future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212317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Tree-shaking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766784"/>
          </a:xfrm>
        </p:spPr>
        <p:txBody>
          <a:bodyPr/>
          <a:lstStyle/>
          <a:p>
            <a:pPr marL="0" indent="0">
              <a:buNone/>
            </a:pPr>
            <a:r>
              <a:rPr lang="zh-CN" altLang="en-US" dirty="0" smtClean="0">
                <a:latin typeface="Microsoft YaHei"/>
                <a:cs typeface="Microsoft YaHei"/>
              </a:rPr>
              <a:t>就是把没用的代码，从代码树里摇走</a:t>
            </a:r>
            <a:endParaRPr lang="en-US" dirty="0">
              <a:latin typeface="Microsoft YaHei"/>
              <a:cs typeface="Microsoft YaHei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2577756"/>
            <a:ext cx="8510138" cy="3407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21559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Tree-shaking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9788" y="1605624"/>
            <a:ext cx="7903089" cy="40712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686778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Tree-shaking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1382585"/>
          </a:xfrm>
        </p:spPr>
        <p:txBody>
          <a:bodyPr/>
          <a:lstStyle/>
          <a:p>
            <a:pPr marL="514350" indent="-514350">
              <a:buAutoNum type="arabicPeriod"/>
            </a:pPr>
            <a:r>
              <a:rPr lang="en-US" dirty="0" smtClean="0"/>
              <a:t>babel</a:t>
            </a:r>
            <a:r>
              <a:rPr lang="en-US" dirty="0"/>
              <a:t>-preset-es2015-loose-native-</a:t>
            </a:r>
            <a:r>
              <a:rPr lang="en-US" dirty="0" smtClean="0"/>
              <a:t>modules</a:t>
            </a:r>
          </a:p>
          <a:p>
            <a:pPr marL="514350" indent="-514350">
              <a:buAutoNum type="arabicPeriod"/>
            </a:pPr>
            <a:r>
              <a:rPr lang="en-US" dirty="0" smtClean="0"/>
              <a:t>babel</a:t>
            </a:r>
            <a:r>
              <a:rPr lang="en-US" dirty="0"/>
              <a:t>-preset-</a:t>
            </a:r>
            <a:r>
              <a:rPr lang="en-US" dirty="0" smtClean="0"/>
              <a:t>es2015-</a:t>
            </a:r>
            <a:r>
              <a:rPr lang="en-US" dirty="0"/>
              <a:t>native-</a:t>
            </a:r>
            <a:r>
              <a:rPr lang="en-US" dirty="0" smtClean="0"/>
              <a:t>modules</a:t>
            </a:r>
          </a:p>
        </p:txBody>
      </p:sp>
      <p:sp>
        <p:nvSpPr>
          <p:cNvPr id="6" name="Content Placeholder 1"/>
          <p:cNvSpPr txBox="1">
            <a:spLocks/>
          </p:cNvSpPr>
          <p:nvPr/>
        </p:nvSpPr>
        <p:spPr>
          <a:xfrm>
            <a:off x="457200" y="3315492"/>
            <a:ext cx="8229600" cy="64057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去掉了</a:t>
            </a:r>
            <a:r>
              <a:rPr lang="en-US" dirty="0" smtClean="0"/>
              <a:t>transform-es2015-modules.commonjs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9554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Tree-shaking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105" y="1675934"/>
            <a:ext cx="8221695" cy="289096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042" y="5218102"/>
            <a:ext cx="8158603" cy="903221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05109" y="1129377"/>
            <a:ext cx="2458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Microsoft YaHei"/>
                <a:cs typeface="Microsoft YaHei"/>
              </a:rPr>
              <a:t>Webpack2</a:t>
            </a:r>
            <a:endParaRPr lang="en-US" sz="3200" dirty="0">
              <a:solidFill>
                <a:srgbClr val="FF0000"/>
              </a:solidFill>
              <a:latin typeface="Microsoft YaHei"/>
              <a:cs typeface="Microsoft YaHei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44199" y="2754605"/>
            <a:ext cx="7760086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rgbClr val="FF0000"/>
                </a:solidFill>
                <a:latin typeface="Microsoft YaHei"/>
                <a:cs typeface="Microsoft YaHei"/>
              </a:rPr>
              <a:t>Webpack2 with tree-shaking</a:t>
            </a:r>
            <a:endParaRPr lang="en-US" sz="3200" dirty="0">
              <a:solidFill>
                <a:srgbClr val="FF0000"/>
              </a:solidFill>
              <a:latin typeface="Microsoft YaHei"/>
              <a:cs typeface="Microsoft YaHei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305109" y="4633326"/>
            <a:ext cx="2458480" cy="5847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 smtClean="0">
                <a:solidFill>
                  <a:srgbClr val="FF0000"/>
                </a:solidFill>
                <a:latin typeface="Microsoft YaHei"/>
                <a:cs typeface="Microsoft YaHei"/>
              </a:rPr>
              <a:t>Webpack1</a:t>
            </a:r>
            <a:endParaRPr lang="en-US" sz="3200" dirty="0">
              <a:solidFill>
                <a:srgbClr val="FF0000"/>
              </a:solidFill>
              <a:latin typeface="Microsoft YaHei"/>
              <a:cs typeface="Microsoft YaHei"/>
            </a:endParaRPr>
          </a:p>
        </p:txBody>
      </p:sp>
    </p:spTree>
    <p:extLst>
      <p:ext uri="{BB962C8B-B14F-4D97-AF65-F5344CB8AC3E}">
        <p14:creationId xmlns:p14="http://schemas.microsoft.com/office/powerpoint/2010/main" val="169554743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Code Split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217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err="1" smtClean="0"/>
              <a:t>system.import</a:t>
            </a:r>
            <a:endParaRPr lang="en-US" dirty="0" smtClean="0"/>
          </a:p>
          <a:p>
            <a:r>
              <a:rPr lang="zh-CN" altLang="en-US" dirty="0" smtClean="0"/>
              <a:t>返回</a:t>
            </a:r>
            <a:r>
              <a:rPr lang="en-US" dirty="0" smtClean="0"/>
              <a:t>promise</a:t>
            </a:r>
          </a:p>
          <a:p>
            <a:r>
              <a:rPr lang="zh-CN" altLang="en-US" dirty="0" smtClean="0"/>
              <a:t>捕获加载</a:t>
            </a:r>
            <a:r>
              <a:rPr lang="en-US" dirty="0" smtClean="0"/>
              <a:t>error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575184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zh-CN" sz="3600" b="1" dirty="0" smtClean="0">
                <a:latin typeface="微软雅黑" charset="0"/>
                <a:ea typeface="微软雅黑" charset="0"/>
              </a:rPr>
              <a:t>Code Split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7065" y="901065"/>
            <a:ext cx="4963033" cy="5702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753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/>
        </p:nvSpPr>
        <p:spPr>
          <a:xfrm>
            <a:off x="457200" y="188595"/>
            <a:ext cx="8229600" cy="7124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latin typeface="微软雅黑" charset="0"/>
                <a:ea typeface="微软雅黑" charset="0"/>
              </a:rPr>
              <a:t>Webpack2 Demo</a:t>
            </a:r>
            <a:endParaRPr lang="en-US" sz="3600" b="1" dirty="0">
              <a:latin typeface="微软雅黑" charset="0"/>
              <a:ea typeface="微软雅黑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600200"/>
            <a:ext cx="8229600" cy="21767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https://</a:t>
            </a:r>
            <a:r>
              <a:rPr lang="en-US" dirty="0" err="1"/>
              <a:t>github.com</a:t>
            </a:r>
            <a:r>
              <a:rPr lang="en-US" dirty="0"/>
              <a:t>/</a:t>
            </a:r>
            <a:r>
              <a:rPr lang="en-US" dirty="0" err="1"/>
              <a:t>SteamerTeam</a:t>
            </a:r>
            <a:r>
              <a:rPr lang="en-US" dirty="0"/>
              <a:t>/steamer-react/tree/</a:t>
            </a:r>
            <a:r>
              <a:rPr lang="en-US" dirty="0" err="1"/>
              <a:t>dev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706541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77" name="标题 1"/>
          <p:cNvSpPr>
            <a:spLocks noGrp="1" noChangeArrowheads="1"/>
          </p:cNvSpPr>
          <p:nvPr>
            <p:ph type="ctrTitle"/>
          </p:nvPr>
        </p:nvSpPr>
        <p:spPr/>
        <p:txBody>
          <a:bodyPr/>
          <a:lstStyle/>
          <a:p>
            <a:pPr eaLnBrk="1" hangingPunct="1"/>
            <a:r>
              <a:rPr lang="zh-CN" altLang="en-US" sz="4000">
                <a:latin typeface="微软雅黑" charset="0"/>
                <a:ea typeface="微软雅黑" charset="0"/>
                <a:cs typeface="微软雅黑" charset="0"/>
              </a:rPr>
              <a:t>射射！如有谬误，恳请斧正</a:t>
            </a:r>
            <a:endParaRPr lang="en-US" altLang="zh-CN" sz="4000">
              <a:latin typeface="微软雅黑" charset="0"/>
              <a:ea typeface="微软雅黑" charset="0"/>
              <a:cs typeface="微软雅黑" charset="0"/>
            </a:endParaRPr>
          </a:p>
        </p:txBody>
      </p:sp>
      <p:sp>
        <p:nvSpPr>
          <p:cNvPr id="126978" name="副标题 2"/>
          <p:cNvSpPr>
            <a:spLocks noGrp="1" noChangeArrowheads="1"/>
          </p:cNvSpPr>
          <p:nvPr>
            <p:ph type="subTitle" idx="1"/>
          </p:nvPr>
        </p:nvSpPr>
        <p:spPr/>
        <p:txBody>
          <a:bodyPr/>
          <a:lstStyle/>
          <a:p>
            <a:pPr eaLnBrk="1" hangingPunct="1"/>
            <a:r>
              <a:rPr lang="en-US" altLang="zh-CN">
                <a:latin typeface="微软雅黑" charset="0"/>
                <a:ea typeface="微软雅黑" charset="0"/>
                <a:cs typeface="微软雅黑" charset="0"/>
              </a:rPr>
              <a:t>Please give a shot</a:t>
            </a:r>
          </a:p>
        </p:txBody>
      </p:sp>
    </p:spTree>
    <p:extLst>
      <p:ext uri="{BB962C8B-B14F-4D97-AF65-F5344CB8AC3E}">
        <p14:creationId xmlns:p14="http://schemas.microsoft.com/office/powerpoint/2010/main" val="71883708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6797</TotalTime>
  <Words>1840</Words>
  <Application>Microsoft Macintosh PowerPoint</Application>
  <PresentationFormat>On-screen Show (4:3)</PresentationFormat>
  <Paragraphs>475</Paragraphs>
  <Slides>98</Slides>
  <Notes>75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98</vt:i4>
      </vt:variant>
    </vt:vector>
  </HeadingPairs>
  <TitlesOfParts>
    <vt:vector size="99" baseType="lpstr">
      <vt:lpstr>Office Theme</vt:lpstr>
      <vt:lpstr>webpack支撑大规模应用开发最佳实践</vt:lpstr>
      <vt:lpstr>个人简介</vt:lpstr>
      <vt:lpstr>PowerPoint Presentation</vt:lpstr>
      <vt:lpstr>PowerPoint Presentation</vt:lpstr>
      <vt:lpstr>PowerPoint Presentation</vt:lpstr>
      <vt:lpstr>为什么要用webpack</vt:lpstr>
      <vt:lpstr>为什么要用webpack</vt:lpstr>
      <vt:lpstr>为什么要用webpack</vt:lpstr>
      <vt:lpstr>webpack核心概念</vt:lpstr>
      <vt:lpstr>PowerPoint Presentation</vt:lpstr>
      <vt:lpstr>PowerPoint Presentation</vt:lpstr>
      <vt:lpstr>PowerPoint Presentation</vt:lpstr>
      <vt:lpstr>PowerPoint Presentation</vt:lpstr>
      <vt:lpstr>不仅仅是bundler</vt:lpstr>
      <vt:lpstr>现在被当成构建工具使用</vt:lpstr>
      <vt:lpstr>PowerPoint Presentation</vt:lpstr>
      <vt:lpstr>webpack基础构建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Webpack大规模应用开发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终于项目发布了</vt:lpstr>
      <vt:lpstr>PowerPoint Presentation</vt:lpstr>
      <vt:lpstr>大规模应用如何借助 webpack优化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webpack2前瞻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射射！如有谬误，恳请斧正</vt:lpstr>
    </vt:vector>
  </TitlesOfParts>
  <Company>CUHK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Webpack优化与原理</dc:title>
  <dc:creator>Li Chengxi</dc:creator>
  <cp:lastModifiedBy>Li Chengxi</cp:lastModifiedBy>
  <cp:revision>794</cp:revision>
  <dcterms:created xsi:type="dcterms:W3CDTF">2016-09-18T16:57:00Z</dcterms:created>
  <dcterms:modified xsi:type="dcterms:W3CDTF">2016-10-21T14:11:07Z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2052-10.1.0.5740</vt:lpwstr>
  </property>
</Properties>
</file>